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8" r:id="rId3"/>
    <p:sldId id="269" r:id="rId4"/>
    <p:sldId id="301" r:id="rId5"/>
    <p:sldId id="303" r:id="rId6"/>
    <p:sldId id="272" r:id="rId7"/>
    <p:sldId id="291" r:id="rId8"/>
    <p:sldId id="273" r:id="rId9"/>
    <p:sldId id="294" r:id="rId10"/>
    <p:sldId id="304" r:id="rId11"/>
    <p:sldId id="270" r:id="rId12"/>
    <p:sldId id="296" r:id="rId13"/>
    <p:sldId id="297" r:id="rId14"/>
    <p:sldId id="298" r:id="rId15"/>
    <p:sldId id="299" r:id="rId16"/>
    <p:sldId id="300" r:id="rId17"/>
    <p:sldId id="295" r:id="rId18"/>
    <p:sldId id="257" r:id="rId19"/>
    <p:sldId id="258" r:id="rId20"/>
    <p:sldId id="276" r:id="rId21"/>
    <p:sldId id="263" r:id="rId22"/>
    <p:sldId id="264" r:id="rId23"/>
    <p:sldId id="265" r:id="rId24"/>
    <p:sldId id="259" r:id="rId25"/>
    <p:sldId id="260" r:id="rId26"/>
    <p:sldId id="267" r:id="rId27"/>
    <p:sldId id="266" r:id="rId28"/>
    <p:sldId id="271" r:id="rId29"/>
    <p:sldId id="279" r:id="rId30"/>
    <p:sldId id="282" r:id="rId31"/>
    <p:sldId id="281" r:id="rId32"/>
    <p:sldId id="293" r:id="rId33"/>
    <p:sldId id="289" r:id="rId34"/>
    <p:sldId id="283" r:id="rId35"/>
    <p:sldId id="292" r:id="rId36"/>
    <p:sldId id="30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AD6688-262E-472B-9D99-272B7BA90232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DC4305-B39D-4D22-A243-93B031B7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304A2-7D80-40F9-BE6F-9E7F5CFCA44A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8F1D4-6705-4996-AE01-465AED9F983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24CBB-0203-4A92-AB81-57DF50BF6F9E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D578D-C7D6-4912-9E17-0D07A63F194E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4305-B39D-4D22-A243-93B031B7AE8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813" y="493713"/>
            <a:ext cx="4537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0813" y="1627188"/>
            <a:ext cx="4537075" cy="3046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9855-6B3B-4E74-95C9-B1F9DB2A6220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1387-F15E-4D5E-892A-FFE970EE0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Simple Rules for Open Economies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John </a:t>
            </a:r>
            <a:r>
              <a:rPr lang="en-US" sz="3600" dirty="0"/>
              <a:t>B. Taylor</a:t>
            </a:r>
            <a:br>
              <a:rPr lang="en-US" sz="3600" dirty="0"/>
            </a:br>
            <a:r>
              <a:rPr lang="en-US" sz="3600" dirty="0"/>
              <a:t>Stanford </a:t>
            </a:r>
            <a:r>
              <a:rPr lang="en-US" sz="3600" dirty="0" smtClean="0"/>
              <a:t>University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Norges</a:t>
            </a:r>
            <a:r>
              <a:rPr lang="en-US" dirty="0" smtClean="0">
                <a:solidFill>
                  <a:schemeClr val="tx1"/>
                </a:solidFill>
              </a:rPr>
              <a:t> Bank Conference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“On the Use of Simple Rules as Guidelines for Policy Decisions”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24 June 2010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the Crises Call for a New </a:t>
            </a:r>
            <a:r>
              <a:rPr lang="en-US" dirty="0" smtClean="0">
                <a:solidFill>
                  <a:srgbClr val="FF0000"/>
                </a:solidFill>
              </a:rPr>
              <a:t>Theory?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Recent crises give no reason abandon the core “rational expectations/sticky price” model developed over the past 30 years  </a:t>
            </a:r>
          </a:p>
          <a:p>
            <a:pPr lvl="1"/>
            <a:r>
              <a:rPr lang="en-US" dirty="0" smtClean="0"/>
              <a:t>Framework </a:t>
            </a:r>
            <a:r>
              <a:rPr lang="en-US" dirty="0" smtClean="0"/>
              <a:t>did </a:t>
            </a:r>
            <a:r>
              <a:rPr lang="en-US" dirty="0" smtClean="0"/>
              <a:t>not fail in its recommendations for rules-based monetary </a:t>
            </a:r>
            <a:r>
              <a:rPr lang="en-US" dirty="0" smtClean="0"/>
              <a:t>policies </a:t>
            </a:r>
            <a:r>
              <a:rPr lang="en-US" dirty="0" smtClean="0"/>
              <a:t>or for its ideas</a:t>
            </a:r>
          </a:p>
          <a:p>
            <a:pPr lvl="1"/>
            <a:r>
              <a:rPr lang="en-US" dirty="0" smtClean="0"/>
              <a:t>Important not to confuse </a:t>
            </a:r>
            <a:r>
              <a:rPr lang="en-US" dirty="0" smtClean="0"/>
              <a:t>useful simplified versions with models needed for policy: time varying risk </a:t>
            </a:r>
            <a:r>
              <a:rPr lang="en-US" dirty="0" err="1" smtClean="0"/>
              <a:t>premia</a:t>
            </a:r>
            <a:r>
              <a:rPr lang="en-US" dirty="0" smtClean="0"/>
              <a:t> in term structure of interest rates, exchange rate channel,  </a:t>
            </a:r>
            <a:r>
              <a:rPr lang="en-US" dirty="0" smtClean="0"/>
              <a:t>open economy.</a:t>
            </a:r>
            <a:endParaRPr lang="en-US" dirty="0" smtClean="0"/>
          </a:p>
          <a:p>
            <a:r>
              <a:rPr lang="en-US" dirty="0" smtClean="0"/>
              <a:t>Of course, try to improve whatever parts need to be improved including risk </a:t>
            </a:r>
            <a:r>
              <a:rPr lang="en-US" dirty="0" err="1" smtClean="0"/>
              <a:t>premia</a:t>
            </a:r>
            <a:r>
              <a:rPr lang="en-US" dirty="0" smtClean="0"/>
              <a:t> and bank </a:t>
            </a:r>
            <a:r>
              <a:rPr lang="en-US" dirty="0" smtClean="0"/>
              <a:t>credit flows</a:t>
            </a:r>
            <a:endParaRPr lang="en-US" dirty="0" smtClean="0"/>
          </a:p>
          <a:p>
            <a:r>
              <a:rPr lang="en-US" dirty="0" smtClean="0"/>
              <a:t>Need more work on “political macroeconomics.” </a:t>
            </a:r>
          </a:p>
          <a:p>
            <a:pPr lvl="1"/>
            <a:r>
              <a:rPr lang="en-US" dirty="0" smtClean="0"/>
              <a:t>First need to explain why </a:t>
            </a:r>
            <a:r>
              <a:rPr lang="en-US" dirty="0" smtClean="0"/>
              <a:t>some </a:t>
            </a:r>
            <a:r>
              <a:rPr lang="en-US" dirty="0" smtClean="0"/>
              <a:t>did </a:t>
            </a:r>
            <a:r>
              <a:rPr lang="en-US" dirty="0" smtClean="0"/>
              <a:t>not follow the recommendations.  </a:t>
            </a:r>
          </a:p>
          <a:p>
            <a:pPr lvl="1"/>
            <a:r>
              <a:rPr lang="en-US" dirty="0" smtClean="0"/>
              <a:t>Practical solutions should then follow.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Rules for Open Economies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without External Variables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120000"/>
              </a:lnSpc>
            </a:pPr>
            <a:r>
              <a:rPr lang="en-US" sz="4500" dirty="0" smtClean="0"/>
              <a:t> Rules </a:t>
            </a:r>
            <a:r>
              <a:rPr lang="en-US" sz="4500" dirty="0" smtClean="0"/>
              <a:t>that</a:t>
            </a:r>
            <a:r>
              <a:rPr lang="en-US" sz="4500" dirty="0" smtClean="0"/>
              <a:t> </a:t>
            </a:r>
            <a:r>
              <a:rPr lang="en-US" sz="4500" dirty="0" smtClean="0"/>
              <a:t>do not respond to external variables may actually work well in open economies</a:t>
            </a:r>
          </a:p>
          <a:p>
            <a:pPr lvl="1" indent="0">
              <a:lnSpc>
                <a:spcPct val="120000"/>
              </a:lnSpc>
            </a:pPr>
            <a:r>
              <a:rPr lang="en-US" sz="3600" dirty="0" smtClean="0"/>
              <a:t> In fact, open economy models were used to derive and test such rules. </a:t>
            </a:r>
          </a:p>
          <a:p>
            <a:pPr indent="0">
              <a:lnSpc>
                <a:spcPct val="120000"/>
              </a:lnSpc>
            </a:pPr>
            <a:r>
              <a:rPr lang="en-US" sz="4000" dirty="0" smtClean="0"/>
              <a:t> Why did they seem to work well in such models?</a:t>
            </a:r>
          </a:p>
          <a:p>
            <a:pPr lvl="1" indent="0">
              <a:lnSpc>
                <a:spcPct val="120000"/>
              </a:lnSpc>
            </a:pPr>
            <a:r>
              <a:rPr lang="en-US" sz="3600" dirty="0" smtClean="0"/>
              <a:t> </a:t>
            </a:r>
            <a:r>
              <a:rPr lang="en-US" sz="3600" u="sng" dirty="0" smtClean="0"/>
              <a:t>Exchange rate change is built in</a:t>
            </a:r>
            <a:r>
              <a:rPr lang="en-US" sz="3600" dirty="0" smtClean="0"/>
              <a:t>: </a:t>
            </a:r>
          </a:p>
          <a:p>
            <a:pPr lvl="1" indent="0">
              <a:lnSpc>
                <a:spcPct val="120000"/>
              </a:lnSpc>
            </a:pPr>
            <a:r>
              <a:rPr lang="en-US" sz="3600" dirty="0" smtClean="0"/>
              <a:t> depreciation of exchange rate increases inflation and thus calls for higher interest rate; </a:t>
            </a:r>
          </a:p>
          <a:p>
            <a:pPr lvl="1" indent="0">
              <a:lnSpc>
                <a:spcPct val="120000"/>
              </a:lnSpc>
            </a:pPr>
            <a:r>
              <a:rPr lang="en-US" sz="3600" dirty="0" smtClean="0"/>
              <a:t> also long term interest rates adjust to expectations of exchange rate changes through effects on inflation and interest rates </a:t>
            </a:r>
          </a:p>
          <a:p>
            <a:pPr lvl="1" indent="0">
              <a:lnSpc>
                <a:spcPct val="120000"/>
              </a:lnSpc>
            </a:pPr>
            <a:r>
              <a:rPr lang="en-US" sz="3600" dirty="0" smtClean="0"/>
              <a:t> </a:t>
            </a:r>
            <a:r>
              <a:rPr lang="en-US" sz="3600" u="sng" dirty="0" smtClean="0"/>
              <a:t>Exchange rates are volatile </a:t>
            </a:r>
            <a:r>
              <a:rPr lang="en-US" sz="3600" dirty="0" smtClean="0"/>
              <a:t>so directly reacting to them may increase interest rate volatility</a:t>
            </a:r>
          </a:p>
          <a:p>
            <a:pPr indent="0">
              <a:lnSpc>
                <a:spcPct val="120000"/>
              </a:lnSpc>
              <a:buNone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76723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724400"/>
            <a:ext cx="8229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340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Example from Sebastian Edwards </a:t>
            </a:r>
            <a:r>
              <a:rPr lang="en-US" sz="2000" dirty="0"/>
              <a:t>(</a:t>
            </a:r>
            <a:r>
              <a:rPr lang="en-US" sz="2000" dirty="0" smtClean="0"/>
              <a:t>2005) “The Relationship </a:t>
            </a:r>
          </a:p>
          <a:p>
            <a:r>
              <a:rPr lang="en-US" sz="2000" dirty="0" smtClean="0"/>
              <a:t>Between Exchange Rates and  Inflation Targeting Revisited”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0"/>
            <a:ext cx="6223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But experience shows central banks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do respond to external variables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90600"/>
            <a:ext cx="5791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59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Continued from Sebastian Edwards (2005)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from Large Open Economies: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ECB During 2000-2006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Sample 2000.1 - 2006.4. </a:t>
            </a:r>
          </a:p>
          <a:p>
            <a:r>
              <a:rPr lang="en-US" dirty="0" smtClean="0"/>
              <a:t>Inflation = 4-quarter rate of change in the harmonized index of consumer prices</a:t>
            </a:r>
          </a:p>
          <a:p>
            <a:r>
              <a:rPr lang="en-US" dirty="0" smtClean="0"/>
              <a:t>GDP gap = % deviation of real GDP from HP trend. </a:t>
            </a:r>
          </a:p>
          <a:p>
            <a:r>
              <a:rPr lang="en-US" dirty="0" smtClean="0"/>
              <a:t>Regress deviation of ECB rate from Taylor rule on </a:t>
            </a:r>
            <a:r>
              <a:rPr lang="en-US" i="1" dirty="0" smtClean="0"/>
              <a:t>federal funds rate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Estimated coefficient = .21 </a:t>
            </a:r>
          </a:p>
          <a:p>
            <a:pPr lvl="1"/>
            <a:r>
              <a:rPr lang="en-US" dirty="0" smtClean="0"/>
              <a:t> standard error of .06. </a:t>
            </a:r>
          </a:p>
          <a:p>
            <a:pPr lvl="1"/>
            <a:r>
              <a:rPr lang="en-US" dirty="0" smtClean="0"/>
              <a:t>Plot of the actual and fitted values from this regression: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885" y="762000"/>
            <a:ext cx="747787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6248400"/>
            <a:ext cx="501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Ahrend</a:t>
            </a:r>
            <a:r>
              <a:rPr lang="en-US" dirty="0" smtClean="0"/>
              <a:t>, </a:t>
            </a:r>
            <a:r>
              <a:rPr lang="en-US" dirty="0" err="1" smtClean="0"/>
              <a:t>Cournède</a:t>
            </a:r>
            <a:r>
              <a:rPr lang="en-US" dirty="0" smtClean="0"/>
              <a:t> and Price, OECD (2008)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377" y="914400"/>
            <a:ext cx="697405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Policy Rate Accounting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20000"/>
              </a:lnSpc>
            </a:pPr>
            <a:r>
              <a:rPr lang="en-US" sz="4200" dirty="0" smtClean="0"/>
              <a:t>  </a:t>
            </a:r>
            <a:r>
              <a:rPr lang="en-US" dirty="0" err="1" smtClean="0"/>
              <a:t>Norges</a:t>
            </a:r>
            <a:r>
              <a:rPr lang="en-US" dirty="0" smtClean="0"/>
              <a:t> Bank very explicit and transparent in accounting for how external variables affect interest rate path</a:t>
            </a:r>
          </a:p>
          <a:p>
            <a:pPr indent="0">
              <a:lnSpc>
                <a:spcPct val="120000"/>
              </a:lnSpc>
            </a:pPr>
            <a:r>
              <a:rPr lang="en-US" sz="4200" dirty="0" smtClean="0"/>
              <a:t>  </a:t>
            </a:r>
            <a:r>
              <a:rPr lang="en-US" dirty="0" smtClean="0"/>
              <a:t>Useful to consider several episodes in past few years…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010400" cy="9413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sz="2400" dirty="0" smtClean="0"/>
              <a:t>Policy rate in MPR 1/08 (with fan chart) and the</a:t>
            </a:r>
            <a:br>
              <a:rPr lang="en-GB" sz="2400" dirty="0" smtClean="0"/>
            </a:br>
            <a:r>
              <a:rPr lang="en-GB" sz="2400" dirty="0" smtClean="0"/>
              <a:t>increase in the policy rate in MPR 2/08 (red line)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091573" y="1371600"/>
          <a:ext cx="7166583" cy="5051425"/>
        </p:xfrm>
        <a:graphic>
          <a:graphicData uri="http://schemas.openxmlformats.org/presentationml/2006/ole">
            <p:oleObj spid="_x0000_s1026" name="Chart" r:id="rId3" imgW="4419600" imgH="3114743" progId="MSGraph.Chart.8">
              <p:embed followColorScheme="full"/>
            </p:oleObj>
          </a:graphicData>
        </a:graphic>
      </p:graphicFrame>
      <p:sp>
        <p:nvSpPr>
          <p:cNvPr id="1028" name="Text Box 13"/>
          <p:cNvSpPr txBox="1">
            <a:spLocks noChangeArrowheads="1"/>
          </p:cNvSpPr>
          <p:nvPr/>
        </p:nvSpPr>
        <p:spPr bwMode="auto">
          <a:xfrm>
            <a:off x="2690813" y="4684713"/>
            <a:ext cx="3806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>
                <a:solidFill>
                  <a:schemeClr val="tx2"/>
                </a:solidFill>
                <a:latin typeface="Univers 45 Light" pitchFamily="34" charset="0"/>
              </a:rPr>
              <a:t>Source: Norges Bank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1828800"/>
            <a:ext cx="2590800" cy="1066800"/>
            <a:chOff x="2681" y="2359"/>
            <a:chExt cx="992" cy="242"/>
          </a:xfrm>
        </p:grpSpPr>
        <p:sp>
          <p:nvSpPr>
            <p:cNvPr id="1031" name="Rectangle 15"/>
            <p:cNvSpPr>
              <a:spLocks noChangeArrowheads="1"/>
            </p:cNvSpPr>
            <p:nvPr/>
          </p:nvSpPr>
          <p:spPr bwMode="auto">
            <a:xfrm>
              <a:off x="2785" y="2505"/>
              <a:ext cx="80" cy="96"/>
            </a:xfrm>
            <a:prstGeom prst="rect">
              <a:avLst/>
            </a:prstGeom>
            <a:solidFill>
              <a:srgbClr val="C0DEE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Text Box 16"/>
            <p:cNvSpPr txBox="1">
              <a:spLocks noChangeArrowheads="1"/>
            </p:cNvSpPr>
            <p:nvPr/>
          </p:nvSpPr>
          <p:spPr bwMode="auto">
            <a:xfrm>
              <a:off x="2681" y="2359"/>
              <a:ext cx="2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000">
                  <a:latin typeface="Univers 45 Light" pitchFamily="34" charset="0"/>
                </a:rPr>
                <a:t>90%</a:t>
              </a:r>
            </a:p>
          </p:txBody>
        </p:sp>
        <p:sp>
          <p:nvSpPr>
            <p:cNvPr id="1033" name="Text Box 17"/>
            <p:cNvSpPr txBox="1">
              <a:spLocks noChangeArrowheads="1"/>
            </p:cNvSpPr>
            <p:nvPr/>
          </p:nvSpPr>
          <p:spPr bwMode="auto">
            <a:xfrm>
              <a:off x="2871" y="2359"/>
              <a:ext cx="3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000">
                  <a:latin typeface="Univers 45 Light" pitchFamily="34" charset="0"/>
                </a:rPr>
                <a:t>70%</a:t>
              </a:r>
            </a:p>
          </p:txBody>
        </p:sp>
        <p:sp>
          <p:nvSpPr>
            <p:cNvPr id="1034" name="Text Box 18"/>
            <p:cNvSpPr txBox="1">
              <a:spLocks noChangeArrowheads="1"/>
            </p:cNvSpPr>
            <p:nvPr/>
          </p:nvSpPr>
          <p:spPr bwMode="auto">
            <a:xfrm>
              <a:off x="3095" y="2359"/>
              <a:ext cx="3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000" dirty="0">
                  <a:latin typeface="Univers 45 Light" pitchFamily="34" charset="0"/>
                </a:rPr>
                <a:t>50%</a:t>
              </a:r>
            </a:p>
          </p:txBody>
        </p:sp>
        <p:sp>
          <p:nvSpPr>
            <p:cNvPr id="1035" name="Text Box 19"/>
            <p:cNvSpPr txBox="1">
              <a:spLocks noChangeArrowheads="1"/>
            </p:cNvSpPr>
            <p:nvPr/>
          </p:nvSpPr>
          <p:spPr bwMode="auto">
            <a:xfrm>
              <a:off x="3308" y="2359"/>
              <a:ext cx="3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000">
                  <a:latin typeface="Univers 45 Light" pitchFamily="34" charset="0"/>
                </a:rPr>
                <a:t>30%</a:t>
              </a:r>
            </a:p>
          </p:txBody>
        </p:sp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>
              <a:off x="3017" y="2505"/>
              <a:ext cx="80" cy="96"/>
            </a:xfrm>
            <a:prstGeom prst="rect">
              <a:avLst/>
            </a:prstGeom>
            <a:solidFill>
              <a:srgbClr val="80BD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>
              <a:off x="3241" y="2505"/>
              <a:ext cx="80" cy="96"/>
            </a:xfrm>
            <a:prstGeom prst="rect">
              <a:avLst/>
            </a:prstGeom>
            <a:solidFill>
              <a:srgbClr val="419CC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2"/>
            <p:cNvSpPr>
              <a:spLocks noChangeArrowheads="1"/>
            </p:cNvSpPr>
            <p:nvPr/>
          </p:nvSpPr>
          <p:spPr bwMode="auto">
            <a:xfrm>
              <a:off x="3457" y="2505"/>
              <a:ext cx="80" cy="96"/>
            </a:xfrm>
            <a:prstGeom prst="rect">
              <a:avLst/>
            </a:prstGeom>
            <a:solidFill>
              <a:srgbClr val="017BB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599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2800" dirty="0" smtClean="0"/>
              <a:t>Factors behind changes in the interest rate path from  MPR 1/08 to MPR 2/08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61950" y="5029200"/>
            <a:ext cx="233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Univers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88631" y="1066800"/>
          <a:ext cx="8288655" cy="5791200"/>
        </p:xfrm>
        <a:graphic>
          <a:graphicData uri="http://schemas.openxmlformats.org/presentationml/2006/ole">
            <p:oleObj spid="_x0000_s2050" name="Chart" r:id="rId3" imgW="4457633" imgH="3114743" progId="MSGraph.Chart.8">
              <p:embed followColorScheme="full"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4191000"/>
            <a:ext cx="4267200" cy="2062503"/>
            <a:chOff x="2049" y="1690"/>
            <a:chExt cx="2256" cy="1172"/>
          </a:xfrm>
        </p:grpSpPr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2208" y="1690"/>
              <a:ext cx="2097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dirty="0" smtClean="0">
                  <a:latin typeface="Univers" pitchFamily="34" charset="0"/>
                </a:rPr>
                <a:t>Higher </a:t>
              </a:r>
              <a:r>
                <a:rPr lang="en-GB" sz="1600" dirty="0">
                  <a:latin typeface="Univers" pitchFamily="34" charset="0"/>
                </a:rPr>
                <a:t>demand in </a:t>
              </a:r>
              <a:r>
                <a:rPr lang="en-GB" sz="1600" dirty="0" smtClean="0">
                  <a:latin typeface="Univers" pitchFamily="34" charset="0"/>
                </a:rPr>
                <a:t>Norway</a:t>
              </a:r>
              <a:endParaRPr lang="en-GB" sz="1600" baseline="30000" dirty="0">
                <a:latin typeface="Univers" pitchFamily="34" charset="0"/>
              </a:endParaRPr>
            </a:p>
            <a:p>
              <a:r>
                <a:rPr lang="en-GB" sz="1600" dirty="0">
                  <a:latin typeface="Univers" pitchFamily="34" charset="0"/>
                </a:rPr>
                <a:t>Higher inflation in </a:t>
              </a:r>
              <a:r>
                <a:rPr lang="en-GB" sz="1600" dirty="0" smtClean="0">
                  <a:latin typeface="Univers" pitchFamily="34" charset="0"/>
                </a:rPr>
                <a:t>Norway</a:t>
              </a:r>
              <a:endParaRPr lang="en-GB" sz="1600" baseline="30000" dirty="0">
                <a:latin typeface="Univers" pitchFamily="34" charset="0"/>
              </a:endParaRPr>
            </a:p>
            <a:p>
              <a:r>
                <a:rPr lang="en-GB" sz="1600" dirty="0">
                  <a:latin typeface="Univers" pitchFamily="34" charset="0"/>
                </a:rPr>
                <a:t>Higher interest rates abroad and developments in the foreign exchange </a:t>
              </a:r>
              <a:r>
                <a:rPr lang="en-GB" sz="1600" dirty="0" smtClean="0">
                  <a:latin typeface="Univers" pitchFamily="34" charset="0"/>
                </a:rPr>
                <a:t>market</a:t>
              </a:r>
              <a:endParaRPr lang="en-GB" sz="1600" baseline="30000" dirty="0">
                <a:latin typeface="Univers" pitchFamily="34" charset="0"/>
              </a:endParaRPr>
            </a:p>
            <a:p>
              <a:r>
                <a:rPr lang="en-GB" sz="1600" dirty="0">
                  <a:latin typeface="Univers" pitchFamily="34" charset="0"/>
                </a:rPr>
                <a:t>Lower growth </a:t>
              </a:r>
              <a:r>
                <a:rPr lang="en-GB" sz="1600" dirty="0" smtClean="0">
                  <a:latin typeface="Univers" pitchFamily="34" charset="0"/>
                </a:rPr>
                <a:t>abroad</a:t>
              </a:r>
              <a:endParaRPr lang="en-GB" sz="1600" baseline="30000" dirty="0" smtClean="0">
                <a:latin typeface="Univers" pitchFamily="34" charset="0"/>
              </a:endParaRPr>
            </a:p>
            <a:p>
              <a:r>
                <a:rPr lang="en-GB" sz="1600" dirty="0" smtClean="0">
                  <a:latin typeface="Univers" pitchFamily="34" charset="0"/>
                </a:rPr>
                <a:t>Higher </a:t>
              </a:r>
              <a:r>
                <a:rPr lang="en-GB" sz="1600" dirty="0">
                  <a:latin typeface="Univers" pitchFamily="34" charset="0"/>
                </a:rPr>
                <a:t>risk premium in the </a:t>
              </a:r>
              <a:r>
                <a:rPr lang="en-GB" sz="1600" dirty="0" smtClean="0">
                  <a:latin typeface="Univers" pitchFamily="34" charset="0"/>
                </a:rPr>
                <a:t>money market</a:t>
              </a:r>
              <a:endParaRPr lang="en-GB" sz="1600" baseline="30000" dirty="0">
                <a:latin typeface="Univers" pitchFamily="34" charset="0"/>
              </a:endParaRPr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>
              <a:off x="2049" y="1777"/>
              <a:ext cx="156" cy="50"/>
            </a:xfrm>
            <a:prstGeom prst="rect">
              <a:avLst/>
            </a:prstGeom>
            <a:solidFill>
              <a:srgbClr val="8FBC2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9"/>
            <p:cNvSpPr>
              <a:spLocks noChangeArrowheads="1"/>
            </p:cNvSpPr>
            <p:nvPr/>
          </p:nvSpPr>
          <p:spPr bwMode="auto">
            <a:xfrm>
              <a:off x="2049" y="1907"/>
              <a:ext cx="156" cy="50"/>
            </a:xfrm>
            <a:prstGeom prst="rect">
              <a:avLst/>
            </a:prstGeom>
            <a:solidFill>
              <a:srgbClr val="80BD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0"/>
            <p:cNvSpPr>
              <a:spLocks noChangeArrowheads="1"/>
            </p:cNvSpPr>
            <p:nvPr/>
          </p:nvSpPr>
          <p:spPr bwMode="auto">
            <a:xfrm>
              <a:off x="2049" y="2036"/>
              <a:ext cx="156" cy="50"/>
            </a:xfrm>
            <a:prstGeom prst="rect">
              <a:avLst/>
            </a:prstGeom>
            <a:solidFill>
              <a:srgbClr val="017BB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2049" y="2426"/>
              <a:ext cx="156" cy="5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2"/>
            <p:cNvSpPr>
              <a:spLocks noChangeArrowheads="1"/>
            </p:cNvSpPr>
            <p:nvPr/>
          </p:nvSpPr>
          <p:spPr bwMode="auto">
            <a:xfrm>
              <a:off x="2049" y="2621"/>
              <a:ext cx="156" cy="5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Origins of Modern Research on Rules to Guide Interest Rate Decisions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Normative rules first derived from empirical models </a:t>
            </a:r>
            <a:r>
              <a:rPr lang="en-US" dirty="0"/>
              <a:t>with rational expectations and sticky </a:t>
            </a:r>
            <a:r>
              <a:rPr lang="en-US" dirty="0" smtClean="0"/>
              <a:t>prices constructed in </a:t>
            </a:r>
            <a:r>
              <a:rPr lang="en-US" dirty="0"/>
              <a:t>the 1970s and </a:t>
            </a:r>
            <a:r>
              <a:rPr lang="en-US" dirty="0" smtClean="0"/>
              <a:t>1980s </a:t>
            </a:r>
          </a:p>
          <a:p>
            <a:pPr lvl="1"/>
            <a:r>
              <a:rPr lang="en-US" dirty="0" smtClean="0"/>
              <a:t>Built on work of Fisher, </a:t>
            </a:r>
            <a:r>
              <a:rPr lang="en-US" dirty="0" err="1" smtClean="0"/>
              <a:t>Wicksell</a:t>
            </a:r>
            <a:r>
              <a:rPr lang="en-US" dirty="0" smtClean="0"/>
              <a:t>, Friedman  </a:t>
            </a:r>
          </a:p>
          <a:p>
            <a:pPr lvl="1"/>
            <a:r>
              <a:rPr lang="en-US" dirty="0" smtClean="0"/>
              <a:t>Objective was to find a monetary policy rule which cushioned the economy from shocks and did not cause its own shocks. </a:t>
            </a:r>
          </a:p>
          <a:p>
            <a:pPr lvl="1"/>
            <a:r>
              <a:rPr lang="en-US" dirty="0" smtClean="0"/>
              <a:t>Optimal among a class of rules (fully optimal in simple models) with output stability and price stability in objective function</a:t>
            </a:r>
          </a:p>
          <a:p>
            <a:r>
              <a:rPr lang="en-US" dirty="0" smtClean="0"/>
              <a:t>Taylor Rule is an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hn Taylor\Documents\Papers2010\Norges Bank Talk\chart rate change 2-09 3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hn Taylor\Documents\Papers2010\Norges Bank Talk\accounting 2-9 3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ohn Taylor\Documents\Papers2010\Norges Bank Talk\charts-mpr fan 1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23" y="191783"/>
            <a:ext cx="7943077" cy="6135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47667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1-10</a:t>
            </a:r>
            <a:endParaRPr lang="en-US" dirty="0"/>
          </a:p>
        </p:txBody>
      </p:sp>
      <p:pic>
        <p:nvPicPr>
          <p:cNvPr id="24578" name="Picture 2" descr="C:\Users\John Taylor\Documents\Papers2010\Norges Bank Talk\chart 2 accounting 3-9 to 1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78" y="152400"/>
            <a:ext cx="8384688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John Taylor\Documents\Papers2010\Norges Bank Talk\accounting 2-08 to Dec 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902" y="381000"/>
            <a:ext cx="757854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hn Taylor\Documents\Papers2010\Norges Bank Talk\one earlier accou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28688"/>
            <a:ext cx="62484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ohn Taylor\Documents\Papers2010\Norges Bank Talk\policy rate versus 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2790" cy="55496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29400" y="56388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prstClr val="black"/>
                </a:solidFill>
              </a:rPr>
              <a:t>presentation by Øistein Røisland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 “Monetary Policy in Norway”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hn Taylor\Documents\Papers2010\Norges Bank Talk\cross-check MPR 1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477000" y="6019800"/>
            <a:ext cx="1713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 MPR 1/10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Gleaning Some Stylized Facts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External variables are the main factors affecting decisions other than domestic output and inflation </a:t>
            </a:r>
          </a:p>
          <a:p>
            <a:pPr lvl="1"/>
            <a:r>
              <a:rPr lang="en-US" dirty="0" smtClean="0"/>
              <a:t>Another factor is the risk premium in the money market</a:t>
            </a:r>
          </a:p>
          <a:p>
            <a:r>
              <a:rPr lang="en-GB" dirty="0" smtClean="0"/>
              <a:t>Response to external variables is due to the effect of </a:t>
            </a:r>
          </a:p>
          <a:p>
            <a:pPr lvl="1">
              <a:buNone/>
            </a:pPr>
            <a:r>
              <a:rPr lang="en-GB" dirty="0" smtClean="0"/>
              <a:t>(1) “higher key policy rates among trading partners, through effects on the </a:t>
            </a:r>
            <a:r>
              <a:rPr lang="en-GB" dirty="0" err="1" smtClean="0"/>
              <a:t>krone</a:t>
            </a:r>
            <a:r>
              <a:rPr lang="en-GB" dirty="0" smtClean="0"/>
              <a:t> exchange rate” and </a:t>
            </a:r>
          </a:p>
          <a:p>
            <a:pPr lvl="1">
              <a:buNone/>
            </a:pPr>
            <a:r>
              <a:rPr lang="en-GB" dirty="0" smtClean="0"/>
              <a:t>(2) “the development in the </a:t>
            </a:r>
            <a:r>
              <a:rPr lang="en-GB" dirty="0" err="1" smtClean="0"/>
              <a:t>krone</a:t>
            </a:r>
            <a:r>
              <a:rPr lang="en-GB" dirty="0" smtClean="0"/>
              <a:t> exchange ...over and above the effects of changes in interest rate expectations abroad.”</a:t>
            </a:r>
            <a:endParaRPr lang="en-US" dirty="0" smtClean="0"/>
          </a:p>
          <a:p>
            <a:r>
              <a:rPr lang="en-US" dirty="0" smtClean="0"/>
              <a:t>Responses to the exchange rate and the foreign interest rate have opposite signs: positive for foreign interest rate; negative for exchange rate </a:t>
            </a:r>
          </a:p>
          <a:p>
            <a:r>
              <a:rPr lang="en-US" dirty="0" smtClean="0"/>
              <a:t>Foreign interest rate is the main reason why optimal policy and simple rules are different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(1) Formally justify deviations from the closed economy policy rule: look at squared deviations from policy rule combined with deviations from output and inflation targets in the objective function</a:t>
            </a:r>
          </a:p>
          <a:p>
            <a:pPr>
              <a:buNone/>
            </a:pPr>
            <a:r>
              <a:rPr lang="en-US" dirty="0" smtClean="0"/>
              <a:t>      L = (</a:t>
            </a:r>
            <a:r>
              <a:rPr lang="el-GR" dirty="0" smtClean="0"/>
              <a:t>π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 </a:t>
            </a:r>
            <a:r>
              <a:rPr lang="en-US" dirty="0" smtClean="0"/>
              <a:t>– </a:t>
            </a:r>
            <a:r>
              <a:rPr lang="el-GR" dirty="0" smtClean="0"/>
              <a:t>π</a:t>
            </a:r>
            <a:r>
              <a:rPr lang="el-GR" sz="2200" dirty="0" smtClean="0"/>
              <a:t>*</a:t>
            </a:r>
            <a:r>
              <a:rPr lang="el-GR" dirty="0" smtClean="0"/>
              <a:t>)</a:t>
            </a:r>
            <a:r>
              <a:rPr lang="el-GR" sz="3600" baseline="30000" dirty="0" smtClean="0"/>
              <a:t>2</a:t>
            </a:r>
            <a:r>
              <a:rPr lang="el-GR" sz="2200" dirty="0" smtClean="0"/>
              <a:t> </a:t>
            </a:r>
            <a:r>
              <a:rPr lang="el-GR" dirty="0" smtClean="0"/>
              <a:t>+ λ</a:t>
            </a:r>
            <a:r>
              <a:rPr lang="en-US" dirty="0" err="1" smtClean="0"/>
              <a:t>y</a:t>
            </a:r>
            <a:r>
              <a:rPr lang="en-US" sz="2200" baseline="-25000" dirty="0" err="1" smtClean="0"/>
              <a:t>t</a:t>
            </a:r>
            <a:r>
              <a:rPr lang="el-GR" sz="3600" baseline="30000" dirty="0" smtClean="0"/>
              <a:t>2</a:t>
            </a:r>
            <a:r>
              <a:rPr lang="el-GR" sz="2200" baseline="30000" dirty="0" smtClean="0"/>
              <a:t> </a:t>
            </a:r>
            <a:r>
              <a:rPr lang="el-GR" dirty="0" smtClean="0"/>
              <a:t>+ γ (</a:t>
            </a:r>
            <a:r>
              <a:rPr lang="en-US" dirty="0" err="1" smtClean="0"/>
              <a:t>r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</a:t>
            </a:r>
            <a:r>
              <a:rPr lang="en-US" dirty="0" smtClean="0"/>
              <a:t>– r</a:t>
            </a:r>
            <a:r>
              <a:rPr lang="en-US" sz="2200" baseline="-25000" dirty="0" smtClean="0"/>
              <a:t>t-1</a:t>
            </a:r>
            <a:r>
              <a:rPr lang="en-US" dirty="0" smtClean="0"/>
              <a:t>)</a:t>
            </a:r>
            <a:r>
              <a:rPr lang="en-US" sz="3600" baseline="30000" dirty="0" smtClean="0"/>
              <a:t>2</a:t>
            </a:r>
            <a:r>
              <a:rPr lang="en-US" sz="2200" dirty="0" smtClean="0"/>
              <a:t> </a:t>
            </a:r>
            <a:r>
              <a:rPr lang="en-US" dirty="0" smtClean="0"/>
              <a:t>+ </a:t>
            </a:r>
            <a:r>
              <a:rPr lang="el-GR" dirty="0" smtClean="0"/>
              <a:t>κ(</a:t>
            </a:r>
            <a:r>
              <a:rPr lang="en-US" dirty="0" err="1" smtClean="0"/>
              <a:t>r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r</a:t>
            </a:r>
            <a:r>
              <a:rPr lang="en-US" sz="2200" baseline="-25000" dirty="0" err="1" smtClean="0"/>
              <a:t>t</a:t>
            </a:r>
            <a:r>
              <a:rPr lang="en-US" baseline="30000" dirty="0" err="1" smtClean="0"/>
              <a:t>T</a:t>
            </a:r>
            <a:r>
              <a:rPr lang="en-US" sz="4400" dirty="0" smtClean="0"/>
              <a:t>)</a:t>
            </a:r>
            <a:r>
              <a:rPr lang="en-US" baseline="30000" dirty="0" smtClean="0"/>
              <a:t>2</a:t>
            </a:r>
          </a:p>
          <a:p>
            <a:pPr lvl="1"/>
            <a:r>
              <a:rPr lang="de-DE" dirty="0" smtClean="0"/>
              <a:t>Alstadheim, Bache, Holmsen and Røisland (2010)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(2) Add  terms to the rule </a:t>
            </a:r>
          </a:p>
          <a:p>
            <a:pPr lvl="1"/>
            <a:r>
              <a:rPr lang="en-US" dirty="0" smtClean="0"/>
              <a:t>Straight forward to add interest rate spreads (Taylor 2008), Woodford-Curia (2008). </a:t>
            </a:r>
          </a:p>
          <a:p>
            <a:pPr lvl="1"/>
            <a:r>
              <a:rPr lang="en-US" dirty="0" smtClean="0"/>
              <a:t>Could also add foreign interest rate term in the model</a:t>
            </a:r>
          </a:p>
          <a:p>
            <a:pPr lvl="2"/>
            <a:r>
              <a:rPr lang="en-US" sz="2800" dirty="0" smtClean="0"/>
              <a:t>Example: OECD considers: interest rate =inflation target  + equilibrium real interest rate + 1.5 x(inflation – inflation target) + 0.5 x Output gap + 1.0x (real interest rate among trading partners – real interest rate in Norway)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How Can 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 More Formally Incorporate External 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Variables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Policy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Rules for Open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Economies? </a:t>
            </a:r>
            <a:endParaRPr lang="en-US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Good Progress Over Past </a:t>
            </a:r>
            <a:r>
              <a:rPr lang="en-US" sz="4000" dirty="0">
                <a:solidFill>
                  <a:srgbClr val="FF0000"/>
                </a:solidFill>
              </a:rPr>
              <a:t>T</a:t>
            </a:r>
            <a:r>
              <a:rPr lang="en-US" sz="4000" dirty="0" smtClean="0">
                <a:solidFill>
                  <a:srgbClr val="FF0000"/>
                </a:solidFill>
              </a:rPr>
              <a:t>wo </a:t>
            </a:r>
            <a:r>
              <a:rPr lang="en-US" sz="4000" dirty="0">
                <a:solidFill>
                  <a:srgbClr val="FF0000"/>
                </a:solidFill>
              </a:rPr>
              <a:t>D</a:t>
            </a:r>
            <a:r>
              <a:rPr lang="en-US" sz="4000" dirty="0" smtClean="0">
                <a:solidFill>
                  <a:srgbClr val="FF0000"/>
                </a:solidFill>
              </a:rPr>
              <a:t>ecades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</a:t>
            </a:r>
            <a:r>
              <a:rPr lang="en-US" dirty="0" smtClean="0"/>
              <a:t>has shown that simple rules are </a:t>
            </a:r>
            <a:r>
              <a:rPr lang="en-US" dirty="0" smtClean="0"/>
              <a:t>robust </a:t>
            </a:r>
            <a:endParaRPr lang="en-US" dirty="0" smtClean="0"/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well </a:t>
            </a:r>
            <a:r>
              <a:rPr lang="en-US" dirty="0" smtClean="0"/>
              <a:t>over </a:t>
            </a:r>
            <a:r>
              <a:rPr lang="en-US" dirty="0" smtClean="0"/>
              <a:t>a wide range of models </a:t>
            </a:r>
          </a:p>
          <a:p>
            <a:r>
              <a:rPr lang="en-US" dirty="0" smtClean="0"/>
              <a:t>Experience has shown that simple rules have worked well in the real world:</a:t>
            </a:r>
          </a:p>
          <a:p>
            <a:pPr lvl="1"/>
            <a:r>
              <a:rPr lang="en-US" dirty="0" smtClean="0"/>
              <a:t>Good performance when policy was close to rule</a:t>
            </a:r>
          </a:p>
          <a:p>
            <a:pPr lvl="1"/>
            <a:r>
              <a:rPr lang="en-US" dirty="0" smtClean="0"/>
              <a:t>Poor performance when policy was far away from rule </a:t>
            </a:r>
          </a:p>
          <a:p>
            <a:r>
              <a:rPr lang="en-US" dirty="0" smtClean="0"/>
              <a:t>Progress </a:t>
            </a:r>
            <a:r>
              <a:rPr lang="en-US" dirty="0" smtClean="0"/>
              <a:t>made in understanding the effects of adjusting simple rules to deal with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easurement error </a:t>
            </a:r>
          </a:p>
          <a:p>
            <a:pPr lvl="1"/>
            <a:r>
              <a:rPr lang="en-US" dirty="0" smtClean="0"/>
              <a:t>Expectations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bound on interest rates</a:t>
            </a:r>
          </a:p>
          <a:p>
            <a:r>
              <a:rPr lang="en-US" dirty="0" smtClean="0"/>
              <a:t>Less progress on policy rules for open economies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John Taylor\Documents\Papers2010\Norges Bank Talk\NorwaySurvey_Chart 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13921" y="6488668"/>
            <a:ext cx="333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OECD  Survey Norway, 2010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John Taylor\Documents\Papers2010\Norges Bank Talk\NorwaySurvey_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333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OECD  Survey Norway, 2010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Open Economy 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Add ROW interest rate to the policy rule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i</a:t>
            </a:r>
            <a:r>
              <a:rPr lang="en-US" dirty="0" smtClean="0"/>
              <a:t> = interest rate, π = inflation rate, y = GDP gap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If ROW follows a policy rule, then: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676400" y="2895600"/>
          <a:ext cx="3136477" cy="1219199"/>
        </p:xfrm>
        <a:graphic>
          <a:graphicData uri="http://schemas.openxmlformats.org/presentationml/2006/ole">
            <p:oleObj spid="_x0000_s64514" name="Equation" r:id="rId3" imgW="1155600" imgH="457200" progId="Equation.3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752600" y="4800600"/>
          <a:ext cx="5211763" cy="1306513"/>
        </p:xfrm>
        <a:graphic>
          <a:graphicData uri="http://schemas.openxmlformats.org/presentationml/2006/ole">
            <p:oleObj spid="_x0000_s64516" name="Equation" r:id="rId4" imgW="19047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Open Economy Assumptions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Consider two country model with</a:t>
            </a:r>
            <a:r>
              <a:rPr lang="en-US" i="1" dirty="0" smtClean="0"/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affecting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*   </a:t>
            </a:r>
            <a:r>
              <a:rPr lang="en-US" dirty="0" smtClean="0"/>
              <a:t>Interest rates are set according to: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Solving for the interest rates results in the following 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514600" y="2209800"/>
          <a:ext cx="3767455" cy="1295400"/>
        </p:xfrm>
        <a:graphic>
          <a:graphicData uri="http://schemas.openxmlformats.org/presentationml/2006/ole">
            <p:oleObj spid="_x0000_s44035" name="Equation" r:id="rId3" imgW="1346040" imgH="48240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371600" y="4495800"/>
          <a:ext cx="6564313" cy="2201862"/>
        </p:xfrm>
        <a:graphic>
          <a:graphicData uri="http://schemas.openxmlformats.org/presentationml/2006/ole">
            <p:oleObj spid="_x0000_s44036" name="Equation" r:id="rId4" imgW="2400120" imgH="81252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Open Economy Effects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Response coefficients are multiplied by one over one minus the product of the two interest rate response coefficients.  </a:t>
            </a:r>
          </a:p>
          <a:p>
            <a:r>
              <a:rPr lang="en-US" dirty="0" smtClean="0"/>
              <a:t>Could be a significant departure from what would otherwise be optimal policy for each country.  </a:t>
            </a:r>
          </a:p>
          <a:p>
            <a:r>
              <a:rPr lang="en-US" dirty="0" smtClean="0"/>
              <a:t>Unless offset by changes in parameters, large foreign interest rate reactions could lead to a policy mistakes.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Concluding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Simple policy rules have proven very useful  after decades of research and experience</a:t>
            </a:r>
          </a:p>
          <a:p>
            <a:r>
              <a:rPr lang="en-US" dirty="0" smtClean="0"/>
              <a:t>But some open economy issues remain open </a:t>
            </a:r>
          </a:p>
          <a:p>
            <a:pPr lvl="1"/>
            <a:r>
              <a:rPr lang="en-US" dirty="0" smtClean="0"/>
              <a:t>Evidence that central banks respond to external variables</a:t>
            </a:r>
          </a:p>
          <a:p>
            <a:pPr lvl="1"/>
            <a:r>
              <a:rPr lang="en-US" dirty="0" err="1" smtClean="0"/>
              <a:t>Norges</a:t>
            </a:r>
            <a:r>
              <a:rPr lang="en-US" dirty="0" smtClean="0"/>
              <a:t> Bank  provides a wealth of useful information on how and why </a:t>
            </a:r>
          </a:p>
          <a:p>
            <a:pPr lvl="1"/>
            <a:r>
              <a:rPr lang="en-US" dirty="0" smtClean="0"/>
              <a:t>Important issue: Responses may lead to spread of central bank errors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Concluding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Policy rate accounting—formal and informal—can help resolve the open questions</a:t>
            </a:r>
          </a:p>
          <a:p>
            <a:pPr lvl="1"/>
            <a:r>
              <a:rPr lang="en-US" dirty="0" smtClean="0"/>
              <a:t>Can be applied to current decision, about the interest rate, not only to the interest rate forecast path</a:t>
            </a:r>
          </a:p>
          <a:p>
            <a:r>
              <a:rPr lang="en-US" dirty="0" smtClean="0"/>
              <a:t>Adding interest rates to closed economy policy rules is another way to resolve the open questions</a:t>
            </a:r>
          </a:p>
          <a:p>
            <a:pPr lvl="1"/>
            <a:r>
              <a:rPr lang="en-US" dirty="0" smtClean="0"/>
              <a:t>Suggests “Global Flexible Inflation Targeting” or “Global Policy Rule”</a:t>
            </a:r>
          </a:p>
          <a:p>
            <a:r>
              <a:rPr lang="en-US" dirty="0" smtClean="0"/>
              <a:t>Part of a more general issue of assessing the reasons for deviating  from policy rules </a:t>
            </a:r>
          </a:p>
          <a:p>
            <a:pPr lvl="1"/>
            <a:r>
              <a:rPr lang="en-US" dirty="0" smtClean="0"/>
              <a:t>Thus helps to deal with </a:t>
            </a:r>
            <a:r>
              <a:rPr lang="en-US" dirty="0" smtClean="0"/>
              <a:t>critique of Lars Svensson</a:t>
            </a:r>
            <a:endParaRPr lang="en-US" dirty="0" smtClean="0"/>
          </a:p>
          <a:p>
            <a:pPr lvl="1"/>
            <a:r>
              <a:rPr lang="en-US" dirty="0" smtClean="0"/>
              <a:t>May also help understand what happened during the </a:t>
            </a:r>
            <a:r>
              <a:rPr lang="en-US" dirty="0" smtClean="0"/>
              <a:t>large 2003-2005 deviation in the US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6324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Woodford,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Rotemberg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(1997) 		</a:t>
            </a:r>
            <a:b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Levin Wieland Williams (2003)</a:t>
            </a:r>
            <a:b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Clarida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Gali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Gertler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(1999)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Clarida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Gali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Gertler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2-Country (2002)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McCallum, Nelson (1999)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Fuhrer &amp; Moore (1995) </a:t>
            </a:r>
            <a:b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FRB Monetary Studies,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Orphanides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Wieland (1998)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FRB-US model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linearized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Levin, Wieland, Williams (2003) </a:t>
            </a:r>
            <a:b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CEE/ACEL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Altig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Christiano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Eichenbaum,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Linde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(2004)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FRB-US model 08 mixed expectations,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linearized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Laubach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(2008)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Smets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Wouters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(2007)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Fed US Model by Edge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Kiley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Laforte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(2007)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Coenen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Wieland (2005) (Taylor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lang="en-GB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Fuhrer-Moore stag.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Contracts)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ECB Area Wide model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linearized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Kuester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Wieland (2005)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Smets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Wouters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(2003)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 Area Model of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Sveriges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Riksbank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Adolfson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al. 2008a)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 III:  Euro Area Model of the DG-ECFIN EU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ECB New-Area Wide Model of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Coenen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McAdam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Straub (2008)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RAMSES Model of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Sveriges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Riskbank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Adolfson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al.(2008b)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Taylor (1993) G7 countries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Coenen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Wieland (2002, 2003)  G3 countries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IMF model of euro area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Laxton &amp;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Pesenti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(2003)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FRB-SIGMA Erceg Gust Guerrieri (2008)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304800"/>
            <a:ext cx="2328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Small Calibrated </a:t>
            </a:r>
          </a:p>
          <a:p>
            <a:r>
              <a:rPr lang="en-US" sz="2400" b="1" dirty="0" smtClean="0"/>
              <a:t>Models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2133600"/>
            <a:ext cx="2036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Estimated U.S.</a:t>
            </a:r>
          </a:p>
          <a:p>
            <a:r>
              <a:rPr lang="en-US" sz="2400" b="1" dirty="0" smtClean="0"/>
              <a:t>Models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90609" y="3733800"/>
            <a:ext cx="255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Estimated Models </a:t>
            </a:r>
          </a:p>
          <a:p>
            <a:r>
              <a:rPr lang="en-US" sz="2400" b="1" dirty="0" smtClean="0"/>
              <a:t>For Other </a:t>
            </a:r>
          </a:p>
          <a:p>
            <a:r>
              <a:rPr lang="en-US" sz="2400" b="1" dirty="0" smtClean="0"/>
              <a:t>Countries or Areas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5657671"/>
            <a:ext cx="2060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Estimated  </a:t>
            </a:r>
          </a:p>
          <a:p>
            <a:r>
              <a:rPr lang="en-US" sz="2400" b="1" dirty="0" smtClean="0"/>
              <a:t>Multi-Country </a:t>
            </a:r>
          </a:p>
          <a:p>
            <a:r>
              <a:rPr lang="en-US" sz="2400" b="1" dirty="0" smtClean="0"/>
              <a:t>Models</a:t>
            </a:r>
            <a:endParaRPr lang="en-US" sz="2400" b="1" dirty="0"/>
          </a:p>
        </p:txBody>
      </p:sp>
      <p:sp>
        <p:nvSpPr>
          <p:cNvPr id="8" name="Right Brace 7"/>
          <p:cNvSpPr/>
          <p:nvPr/>
        </p:nvSpPr>
        <p:spPr>
          <a:xfrm>
            <a:off x="3505200" y="0"/>
            <a:ext cx="384048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715000" y="1676400"/>
            <a:ext cx="3810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096000" y="3429000"/>
            <a:ext cx="3048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096000" y="5791200"/>
            <a:ext cx="3840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7391400" cy="70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626586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105400" y="381000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From “Has the Fed Gotten </a:t>
            </a:r>
            <a:r>
              <a:rPr lang="en-US" sz="2400" dirty="0" smtClean="0"/>
              <a:t>Tougher on </a:t>
            </a:r>
            <a:r>
              <a:rPr lang="en-US" sz="2400" dirty="0"/>
              <a:t>Inflation?” The </a:t>
            </a:r>
            <a:r>
              <a:rPr lang="en-US" sz="2400" dirty="0">
                <a:solidFill>
                  <a:srgbClr val="FF0000"/>
                </a:solidFill>
              </a:rPr>
              <a:t>FRBSF Weekly </a:t>
            </a:r>
            <a:r>
              <a:rPr lang="en-US" sz="2400" dirty="0" smtClean="0">
                <a:solidFill>
                  <a:srgbClr val="FF0000"/>
                </a:solidFill>
              </a:rPr>
              <a:t> Letter</a:t>
            </a:r>
            <a:r>
              <a:rPr lang="en-US" sz="2400" dirty="0">
                <a:solidFill>
                  <a:srgbClr val="FF0000"/>
                </a:solidFill>
              </a:rPr>
              <a:t>, March 31, 1995</a:t>
            </a:r>
            <a:r>
              <a:rPr lang="en-US" sz="2400" dirty="0"/>
              <a:t>, by </a:t>
            </a:r>
            <a:r>
              <a:rPr lang="en-US" sz="2400" dirty="0" smtClean="0"/>
              <a:t>John </a:t>
            </a:r>
            <a:r>
              <a:rPr lang="en-US" sz="2400" dirty="0"/>
              <a:t>P Judd and Bharat </a:t>
            </a:r>
            <a:r>
              <a:rPr lang="en-US" sz="2400" dirty="0" err="1"/>
              <a:t>Trehan</a:t>
            </a:r>
            <a:r>
              <a:rPr lang="en-US" sz="2400" dirty="0"/>
              <a:t> </a:t>
            </a:r>
            <a:r>
              <a:rPr lang="en-US" sz="2400" dirty="0" smtClean="0"/>
              <a:t> of </a:t>
            </a:r>
            <a:r>
              <a:rPr lang="en-US" sz="2400" dirty="0"/>
              <a:t>the San Francisco Fed 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 rot="-1077412">
            <a:off x="4727575" y="3867150"/>
            <a:ext cx="917575" cy="2286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56325" y="4151313"/>
            <a:ext cx="10318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1987-92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5562600" y="4343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 rot="887989">
            <a:off x="5791200" y="5170488"/>
            <a:ext cx="3810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553200" y="5029200"/>
            <a:ext cx="1031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1993-94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6172200" y="5257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 rot="2223700">
            <a:off x="911225" y="2333625"/>
            <a:ext cx="2490788" cy="3962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127125" y="1941513"/>
            <a:ext cx="10318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1965-79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752600" y="2286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t="5333" b="5333"/>
          <a:stretch>
            <a:fillRect/>
          </a:stretch>
        </p:blipFill>
        <p:spPr bwMode="auto">
          <a:xfrm>
            <a:off x="0" y="609600"/>
            <a:ext cx="919819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5400" y="5943600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Levin – Taylor (2009)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3525"/>
            <a:ext cx="8991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048000" y="381000"/>
            <a:ext cx="5874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From William Poole, “Understanding the Fed”</a:t>
            </a:r>
          </a:p>
          <a:p>
            <a:r>
              <a:rPr lang="en-US" sz="2400" dirty="0"/>
              <a:t>St. </a:t>
            </a:r>
            <a:r>
              <a:rPr lang="en-US" sz="2400" dirty="0" smtClean="0"/>
              <a:t>Louis Fed  </a:t>
            </a:r>
            <a:r>
              <a:rPr lang="en-US" sz="2400" i="1" dirty="0"/>
              <a:t>Review</a:t>
            </a:r>
            <a:r>
              <a:rPr lang="en-US" sz="2400" dirty="0"/>
              <a:t>, Jan/Feb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0"/>
            <a:ext cx="653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From Great Moderation to Great Recession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75" y="404000"/>
            <a:ext cx="7521329" cy="64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257800" y="1295400"/>
            <a:ext cx="24352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Great Moderation</a:t>
            </a:r>
          </a:p>
          <a:p>
            <a:r>
              <a:rPr lang="en-US" sz="2400" dirty="0"/>
              <a:t>period 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181600" y="4724400"/>
            <a:ext cx="3632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Great Recession</a:t>
            </a:r>
          </a:p>
          <a:p>
            <a:r>
              <a:rPr lang="en-US" sz="2400" dirty="0"/>
              <a:t>(End of Great Moderation?)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81802" y="4572001"/>
            <a:ext cx="533399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2286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1289</Words>
  <Application>Microsoft Office PowerPoint</Application>
  <PresentationFormat>On-screen Show (4:3)</PresentationFormat>
  <Paragraphs>159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Chart</vt:lpstr>
      <vt:lpstr>Equation</vt:lpstr>
      <vt:lpstr>Simple Rules for Open Economies  John B. Taylor Stanford University</vt:lpstr>
      <vt:lpstr>Origins of Modern Research on Rules to Guide Interest Rate Decisions</vt:lpstr>
      <vt:lpstr>Good Progress Over Past Two Decades</vt:lpstr>
      <vt:lpstr>Slide 4</vt:lpstr>
      <vt:lpstr>Slide 5</vt:lpstr>
      <vt:lpstr>Slide 6</vt:lpstr>
      <vt:lpstr>Slide 7</vt:lpstr>
      <vt:lpstr>Slide 8</vt:lpstr>
      <vt:lpstr>Slide 9</vt:lpstr>
      <vt:lpstr>Do the Crises Call for a New Theory? </vt:lpstr>
      <vt:lpstr>Rules for Open Economies  without External Variables</vt:lpstr>
      <vt:lpstr>Slide 12</vt:lpstr>
      <vt:lpstr>Slide 13</vt:lpstr>
      <vt:lpstr>Example from Large Open Economies:  ECB During 2000-2006</vt:lpstr>
      <vt:lpstr>Slide 15</vt:lpstr>
      <vt:lpstr>Slide 16</vt:lpstr>
      <vt:lpstr>Policy Rate Accounting</vt:lpstr>
      <vt:lpstr>Policy rate in MPR 1/08 (with fan chart) and the increase in the policy rate in MPR 2/08 (red line)</vt:lpstr>
      <vt:lpstr>Factors behind changes in the interest rate path from  MPR 1/08 to MPR 2/08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Gleaning Some Stylized Facts</vt:lpstr>
      <vt:lpstr>Slide 29</vt:lpstr>
      <vt:lpstr>Slide 30</vt:lpstr>
      <vt:lpstr>Slide 31</vt:lpstr>
      <vt:lpstr>Small Open Economy Assumptions</vt:lpstr>
      <vt:lpstr>Large Open Economy Assumptions </vt:lpstr>
      <vt:lpstr>Large Open Economy Effects</vt:lpstr>
      <vt:lpstr>Concluding Remarks</vt:lpstr>
      <vt:lpstr>Concluding 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Rules for Open Economies John B. Taylor Stanford University</dc:title>
  <dc:creator>John Taylor</dc:creator>
  <cp:lastModifiedBy>John Taylor</cp:lastModifiedBy>
  <cp:revision>92</cp:revision>
  <dcterms:created xsi:type="dcterms:W3CDTF">2010-06-19T19:39:04Z</dcterms:created>
  <dcterms:modified xsi:type="dcterms:W3CDTF">2010-06-23T21:00:49Z</dcterms:modified>
</cp:coreProperties>
</file>