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24"/>
  </p:notesMasterIdLst>
  <p:handoutMasterIdLst>
    <p:handoutMasterId r:id="rId25"/>
  </p:handoutMasterIdLst>
  <p:sldIdLst>
    <p:sldId id="560" r:id="rId2"/>
    <p:sldId id="561" r:id="rId3"/>
    <p:sldId id="580" r:id="rId4"/>
    <p:sldId id="562" r:id="rId5"/>
    <p:sldId id="563" r:id="rId6"/>
    <p:sldId id="564" r:id="rId7"/>
    <p:sldId id="565" r:id="rId8"/>
    <p:sldId id="566" r:id="rId9"/>
    <p:sldId id="567" r:id="rId10"/>
    <p:sldId id="569" r:id="rId11"/>
    <p:sldId id="570" r:id="rId12"/>
    <p:sldId id="568" r:id="rId13"/>
    <p:sldId id="572" r:id="rId14"/>
    <p:sldId id="571" r:id="rId15"/>
    <p:sldId id="573" r:id="rId16"/>
    <p:sldId id="574" r:id="rId17"/>
    <p:sldId id="575" r:id="rId18"/>
    <p:sldId id="576" r:id="rId19"/>
    <p:sldId id="577" r:id="rId20"/>
    <p:sldId id="578" r:id="rId21"/>
    <p:sldId id="579" r:id="rId22"/>
    <p:sldId id="452" r:id="rId23"/>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000"/>
    <a:srgbClr val="C0C0C0"/>
    <a:srgbClr val="0000FF"/>
    <a:srgbClr val="9F9FFF"/>
    <a:srgbClr val="FFFFFF"/>
    <a:srgbClr val="D8D8D8"/>
    <a:srgbClr val="CC6600"/>
    <a:srgbClr val="006699"/>
    <a:srgbClr val="6699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94684" autoAdjust="0"/>
  </p:normalViewPr>
  <p:slideViewPr>
    <p:cSldViewPr snapToGrid="0">
      <p:cViewPr varScale="1">
        <p:scale>
          <a:sx n="100" d="100"/>
          <a:sy n="100" d="100"/>
        </p:scale>
        <p:origin x="-2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1896" y="-96"/>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159" cy="350040"/>
          </a:xfrm>
          <a:prstGeom prst="rect">
            <a:avLst/>
          </a:prstGeom>
        </p:spPr>
        <p:txBody>
          <a:bodyPr vert="horz" lIns="91572" tIns="45785" rIns="91572" bIns="45785" rtlCol="0"/>
          <a:lstStyle>
            <a:lvl1pPr algn="l">
              <a:defRPr sz="1200"/>
            </a:lvl1pPr>
          </a:lstStyle>
          <a:p>
            <a:endParaRPr lang="en-US" dirty="0"/>
          </a:p>
        </p:txBody>
      </p:sp>
      <p:sp>
        <p:nvSpPr>
          <p:cNvPr id="3" name="Date Placeholder 2"/>
          <p:cNvSpPr>
            <a:spLocks noGrp="1"/>
          </p:cNvSpPr>
          <p:nvPr>
            <p:ph type="dt" sz="quarter" idx="1"/>
          </p:nvPr>
        </p:nvSpPr>
        <p:spPr>
          <a:xfrm>
            <a:off x="5266134" y="0"/>
            <a:ext cx="4028159" cy="350040"/>
          </a:xfrm>
          <a:prstGeom prst="rect">
            <a:avLst/>
          </a:prstGeom>
        </p:spPr>
        <p:txBody>
          <a:bodyPr vert="horz" lIns="91572" tIns="45785" rIns="91572" bIns="45785" rtlCol="0"/>
          <a:lstStyle>
            <a:lvl1pPr algn="r">
              <a:defRPr sz="1200"/>
            </a:lvl1pPr>
          </a:lstStyle>
          <a:p>
            <a:fld id="{C6C56528-5ECC-469F-B2A0-7029BE434891}" type="datetimeFigureOut">
              <a:rPr lang="en-US" smtClean="0"/>
              <a:pPr/>
              <a:t>6/17/2010</a:t>
            </a:fld>
            <a:endParaRPr lang="en-US" dirty="0"/>
          </a:p>
        </p:txBody>
      </p:sp>
      <p:sp>
        <p:nvSpPr>
          <p:cNvPr id="4" name="Footer Placeholder 3"/>
          <p:cNvSpPr>
            <a:spLocks noGrp="1"/>
          </p:cNvSpPr>
          <p:nvPr>
            <p:ph type="ftr" sz="quarter" idx="2"/>
          </p:nvPr>
        </p:nvSpPr>
        <p:spPr>
          <a:xfrm>
            <a:off x="1" y="6659162"/>
            <a:ext cx="4028159" cy="350040"/>
          </a:xfrm>
          <a:prstGeom prst="rect">
            <a:avLst/>
          </a:prstGeom>
        </p:spPr>
        <p:txBody>
          <a:bodyPr vert="horz" lIns="91572" tIns="45785" rIns="91572" bIns="457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134" y="6659162"/>
            <a:ext cx="4028159" cy="350040"/>
          </a:xfrm>
          <a:prstGeom prst="rect">
            <a:avLst/>
          </a:prstGeom>
        </p:spPr>
        <p:txBody>
          <a:bodyPr vert="horz" lIns="91572" tIns="45785" rIns="91572" bIns="45785" rtlCol="0" anchor="b"/>
          <a:lstStyle>
            <a:lvl1pPr algn="r">
              <a:defRPr sz="1200"/>
            </a:lvl1pPr>
          </a:lstStyle>
          <a:p>
            <a:fld id="{2AA427C2-2F15-48BF-B58A-620AC81EBFA9}"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0"/>
            <a:ext cx="4028159" cy="351240"/>
          </a:xfrm>
          <a:prstGeom prst="rect">
            <a:avLst/>
          </a:prstGeom>
          <a:noFill/>
          <a:ln w="9525">
            <a:noFill/>
            <a:miter lim="800000"/>
            <a:headEnd/>
            <a:tailEnd/>
          </a:ln>
          <a:effectLst/>
        </p:spPr>
        <p:txBody>
          <a:bodyPr vert="horz" wrap="square" lIns="92173" tIns="46085" rIns="92173" bIns="46085" numCol="1" anchor="t" anchorCtr="0" compatLnSpc="1">
            <a:prstTxWarp prst="textNoShape">
              <a:avLst/>
            </a:prstTxWarp>
          </a:bodyPr>
          <a:lstStyle>
            <a:lvl1pPr defTabSz="922075" eaLnBrk="1" hangingPunct="1">
              <a:defRPr sz="1200">
                <a:latin typeface="Arial" charset="0"/>
              </a:defRPr>
            </a:lvl1pPr>
          </a:lstStyle>
          <a:p>
            <a:pPr>
              <a:defRPr/>
            </a:pPr>
            <a:endParaRPr lang="en-US" dirty="0"/>
          </a:p>
        </p:txBody>
      </p:sp>
      <p:sp>
        <p:nvSpPr>
          <p:cNvPr id="118787" name="Rectangle 3"/>
          <p:cNvSpPr>
            <a:spLocks noGrp="1" noChangeArrowheads="1"/>
          </p:cNvSpPr>
          <p:nvPr>
            <p:ph type="dt" idx="1"/>
          </p:nvPr>
        </p:nvSpPr>
        <p:spPr bwMode="auto">
          <a:xfrm>
            <a:off x="5266134" y="0"/>
            <a:ext cx="4028159" cy="351240"/>
          </a:xfrm>
          <a:prstGeom prst="rect">
            <a:avLst/>
          </a:prstGeom>
          <a:noFill/>
          <a:ln w="9525">
            <a:noFill/>
            <a:miter lim="800000"/>
            <a:headEnd/>
            <a:tailEnd/>
          </a:ln>
          <a:effectLst/>
        </p:spPr>
        <p:txBody>
          <a:bodyPr vert="horz" wrap="square" lIns="92173" tIns="46085" rIns="92173" bIns="46085" numCol="1" anchor="t" anchorCtr="0" compatLnSpc="1">
            <a:prstTxWarp prst="textNoShape">
              <a:avLst/>
            </a:prstTxWarp>
          </a:bodyPr>
          <a:lstStyle>
            <a:lvl1pPr algn="r" defTabSz="922075" eaLnBrk="1" hangingPunct="1">
              <a:defRPr sz="1200">
                <a:latin typeface="Arial" charset="0"/>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2892425" y="525463"/>
            <a:ext cx="3508375" cy="2630487"/>
          </a:xfrm>
          <a:prstGeom prst="rect">
            <a:avLst/>
          </a:prstGeom>
          <a:noFill/>
          <a:ln w="9525">
            <a:solidFill>
              <a:srgbClr val="000000"/>
            </a:solidFill>
            <a:miter lim="800000"/>
            <a:headEnd/>
            <a:tailEnd/>
          </a:ln>
        </p:spPr>
      </p:sp>
      <p:sp>
        <p:nvSpPr>
          <p:cNvPr id="118789" name="Rectangle 5"/>
          <p:cNvSpPr>
            <a:spLocks noGrp="1" noChangeArrowheads="1"/>
          </p:cNvSpPr>
          <p:nvPr>
            <p:ph type="body" sz="quarter" idx="3"/>
          </p:nvPr>
        </p:nvSpPr>
        <p:spPr bwMode="auto">
          <a:xfrm>
            <a:off x="930063" y="3331380"/>
            <a:ext cx="7436277" cy="3153960"/>
          </a:xfrm>
          <a:prstGeom prst="rect">
            <a:avLst/>
          </a:prstGeom>
          <a:noFill/>
          <a:ln w="9525">
            <a:noFill/>
            <a:miter lim="800000"/>
            <a:headEnd/>
            <a:tailEnd/>
          </a:ln>
          <a:effectLst/>
        </p:spPr>
        <p:txBody>
          <a:bodyPr vert="horz" wrap="square" lIns="92173" tIns="46085" rIns="92173" bIns="460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8790" name="Rectangle 6"/>
          <p:cNvSpPr>
            <a:spLocks noGrp="1" noChangeArrowheads="1"/>
          </p:cNvSpPr>
          <p:nvPr>
            <p:ph type="ftr" sz="quarter" idx="4"/>
          </p:nvPr>
        </p:nvSpPr>
        <p:spPr bwMode="auto">
          <a:xfrm>
            <a:off x="1" y="6657963"/>
            <a:ext cx="4028159" cy="351240"/>
          </a:xfrm>
          <a:prstGeom prst="rect">
            <a:avLst/>
          </a:prstGeom>
          <a:noFill/>
          <a:ln w="9525">
            <a:noFill/>
            <a:miter lim="800000"/>
            <a:headEnd/>
            <a:tailEnd/>
          </a:ln>
          <a:effectLst/>
        </p:spPr>
        <p:txBody>
          <a:bodyPr vert="horz" wrap="square" lIns="92173" tIns="46085" rIns="92173" bIns="46085" numCol="1" anchor="b" anchorCtr="0" compatLnSpc="1">
            <a:prstTxWarp prst="textNoShape">
              <a:avLst/>
            </a:prstTxWarp>
          </a:bodyPr>
          <a:lstStyle>
            <a:lvl1pPr defTabSz="922075" eaLnBrk="1" hangingPunct="1">
              <a:defRPr sz="1200">
                <a:latin typeface="Arial" charset="0"/>
              </a:defRPr>
            </a:lvl1pPr>
          </a:lstStyle>
          <a:p>
            <a:pPr>
              <a:defRPr/>
            </a:pPr>
            <a:endParaRPr lang="en-US" dirty="0"/>
          </a:p>
        </p:txBody>
      </p:sp>
      <p:sp>
        <p:nvSpPr>
          <p:cNvPr id="118791" name="Rectangle 7"/>
          <p:cNvSpPr>
            <a:spLocks noGrp="1" noChangeArrowheads="1"/>
          </p:cNvSpPr>
          <p:nvPr>
            <p:ph type="sldNum" sz="quarter" idx="5"/>
          </p:nvPr>
        </p:nvSpPr>
        <p:spPr bwMode="auto">
          <a:xfrm>
            <a:off x="5266134" y="6657963"/>
            <a:ext cx="4028159" cy="351240"/>
          </a:xfrm>
          <a:prstGeom prst="rect">
            <a:avLst/>
          </a:prstGeom>
          <a:noFill/>
          <a:ln w="9525">
            <a:noFill/>
            <a:miter lim="800000"/>
            <a:headEnd/>
            <a:tailEnd/>
          </a:ln>
          <a:effectLst/>
        </p:spPr>
        <p:txBody>
          <a:bodyPr vert="horz" wrap="square" lIns="92173" tIns="46085" rIns="92173" bIns="46085" numCol="1" anchor="b" anchorCtr="0" compatLnSpc="1">
            <a:prstTxWarp prst="textNoShape">
              <a:avLst/>
            </a:prstTxWarp>
          </a:bodyPr>
          <a:lstStyle>
            <a:lvl1pPr algn="r" defTabSz="922075" eaLnBrk="1" hangingPunct="1">
              <a:defRPr sz="1200">
                <a:latin typeface="Arial" charset="0"/>
              </a:defRPr>
            </a:lvl1pPr>
          </a:lstStyle>
          <a:p>
            <a:pPr>
              <a:defRPr/>
            </a:pPr>
            <a:fld id="{0C2D036E-2EB8-48DB-A513-473B81B24AC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FE5BA7-CC04-4C6D-8E08-52F6A76A3184}" type="slidenum">
              <a:rPr lang="en-US"/>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C2D036E-2EB8-48DB-A513-473B81B24AC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32FD650-3318-4947-A722-4C5E7B96BF7F}"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0AFB9A1-75DC-4AFA-8C1D-B666BA8E5AA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81A4196-EAEF-4A6B-B2B3-D634FC6BFF4A}"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8217" y="376798"/>
            <a:ext cx="6986443" cy="4896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B1A86E3-C3A7-464B-AE7A-FB2725849DB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93B5B2-8FDD-4A9C-8AEF-5EF8F7400AC9}" type="slidenum">
              <a:rPr lang="en-US" smtClean="0"/>
              <a:pPr>
                <a:defRPr/>
              </a:pPr>
              <a:t>‹#›</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123825" y="6057900"/>
            <a:ext cx="685800" cy="685800"/>
          </a:xfrm>
          <a:prstGeom prst="rect">
            <a:avLst/>
          </a:prstGeom>
          <a:noFill/>
          <a:ln w="9525">
            <a:noFill/>
            <a:miter lim="800000"/>
            <a:headEnd/>
            <a:tailEnd/>
          </a:ln>
          <a:effectLst/>
        </p:spPr>
      </p:pic>
      <p:sp>
        <p:nvSpPr>
          <p:cNvPr id="8" name="Rectangle 7"/>
          <p:cNvSpPr/>
          <p:nvPr/>
        </p:nvSpPr>
        <p:spPr>
          <a:xfrm>
            <a:off x="847725" y="6400799"/>
            <a:ext cx="7848600" cy="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srcRect/>
          <a:stretch>
            <a:fillRect/>
          </a:stretch>
        </p:blipFill>
        <p:spPr bwMode="auto">
          <a:xfrm>
            <a:off x="123825" y="6057900"/>
            <a:ext cx="685800" cy="685800"/>
          </a:xfrm>
          <a:prstGeom prst="rect">
            <a:avLst/>
          </a:prstGeom>
          <a:noFill/>
          <a:ln w="9525">
            <a:noFill/>
            <a:miter lim="800000"/>
            <a:headEnd/>
            <a:tailEnd/>
          </a:ln>
          <a:effectLst/>
        </p:spPr>
      </p:pic>
      <p:sp>
        <p:nvSpPr>
          <p:cNvPr id="10" name="Rectangle 9"/>
          <p:cNvSpPr/>
          <p:nvPr userDrawn="1"/>
        </p:nvSpPr>
        <p:spPr>
          <a:xfrm>
            <a:off x="847725" y="6400799"/>
            <a:ext cx="7848600" cy="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167701-2653-4D10-8E36-CC26C993524A}"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08F8608-49BA-4F32-BDFF-412FA094B049}"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A56DD4E-2D6C-4EA3-85D0-1573F19F604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07EC23C-2338-4DBE-874A-75DC51AAA574}"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D3B8AF3-6CBA-4769-A5A6-9D9F2ADCE3D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C396AD5-82D9-41DF-A956-102DE9DC285C}"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DC59065-C3C6-46BC-AE21-FD2F165C8EC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3FB7539-2DA2-4902-A751-32751B3DCCF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8650" y="666750"/>
            <a:ext cx="7772400" cy="676275"/>
          </a:xfrm>
        </p:spPr>
        <p:txBody>
          <a:bodyPr>
            <a:normAutofit fontScale="90000"/>
          </a:bodyPr>
          <a:lstStyle/>
          <a:p>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The Taylor Rule and the Practice of Central Banking</a:t>
            </a:r>
            <a:endParaRPr lang="en-US" sz="2700" dirty="0">
              <a:latin typeface="Times New Roman" pitchFamily="18" charset="0"/>
              <a:cs typeface="Times New Roman" pitchFamily="18" charset="0"/>
            </a:endParaRPr>
          </a:p>
        </p:txBody>
      </p:sp>
      <p:sp>
        <p:nvSpPr>
          <p:cNvPr id="3" name="Subtitle 2"/>
          <p:cNvSpPr>
            <a:spLocks noGrp="1"/>
          </p:cNvSpPr>
          <p:nvPr>
            <p:ph type="subTitle" idx="1"/>
          </p:nvPr>
        </p:nvSpPr>
        <p:spPr>
          <a:xfrm>
            <a:off x="1495425" y="4667249"/>
            <a:ext cx="6229350" cy="1114425"/>
          </a:xfrm>
        </p:spPr>
        <p:txBody>
          <a:bodyPr tIns="45720">
            <a:normAutofit fontScale="32500" lnSpcReduction="20000"/>
          </a:bodyPr>
          <a:lstStyle/>
          <a:p>
            <a:r>
              <a:rPr lang="en-GB" sz="5600" dirty="0" smtClean="0">
                <a:solidFill>
                  <a:schemeClr val="tx1"/>
                </a:solidFill>
                <a:latin typeface="Times New Roman" pitchFamily="18" charset="0"/>
                <a:cs typeface="Times New Roman" pitchFamily="18" charset="0"/>
              </a:rPr>
              <a:t>Pier Francesco </a:t>
            </a:r>
            <a:r>
              <a:rPr lang="en-GB" sz="5600" dirty="0" err="1" smtClean="0">
                <a:solidFill>
                  <a:schemeClr val="tx1"/>
                </a:solidFill>
                <a:latin typeface="Times New Roman" pitchFamily="18" charset="0"/>
                <a:cs typeface="Times New Roman" pitchFamily="18" charset="0"/>
              </a:rPr>
              <a:t>Asso</a:t>
            </a:r>
            <a:r>
              <a:rPr lang="en-GB" sz="5600" dirty="0" smtClean="0">
                <a:solidFill>
                  <a:schemeClr val="tx1"/>
                </a:solidFill>
                <a:latin typeface="Times New Roman" pitchFamily="18" charset="0"/>
                <a:cs typeface="Times New Roman" pitchFamily="18" charset="0"/>
              </a:rPr>
              <a:t> (University of Palermo)</a:t>
            </a:r>
            <a:endParaRPr lang="en-US" sz="5600" dirty="0" smtClean="0">
              <a:solidFill>
                <a:schemeClr val="tx1"/>
              </a:solidFill>
              <a:latin typeface="Times New Roman" pitchFamily="18" charset="0"/>
              <a:cs typeface="Times New Roman" pitchFamily="18" charset="0"/>
            </a:endParaRPr>
          </a:p>
          <a:p>
            <a:r>
              <a:rPr lang="en-GB" sz="5600" dirty="0" smtClean="0">
                <a:solidFill>
                  <a:schemeClr val="tx1"/>
                </a:solidFill>
                <a:latin typeface="Times New Roman" pitchFamily="18" charset="0"/>
                <a:cs typeface="Times New Roman" pitchFamily="18" charset="0"/>
              </a:rPr>
              <a:t>George A. Kahn (Federal Reserve Bank of Kansas City)</a:t>
            </a:r>
            <a:endParaRPr lang="en-US" sz="5600" dirty="0" smtClean="0">
              <a:solidFill>
                <a:schemeClr val="tx1"/>
              </a:solidFill>
              <a:latin typeface="Times New Roman" pitchFamily="18" charset="0"/>
              <a:cs typeface="Times New Roman" pitchFamily="18" charset="0"/>
            </a:endParaRPr>
          </a:p>
          <a:p>
            <a:r>
              <a:rPr lang="en-GB" sz="5600" dirty="0" smtClean="0">
                <a:solidFill>
                  <a:schemeClr val="tx1"/>
                </a:solidFill>
                <a:latin typeface="Times New Roman" pitchFamily="18" charset="0"/>
                <a:cs typeface="Times New Roman" pitchFamily="18" charset="0"/>
              </a:rPr>
              <a:t>Robert </a:t>
            </a:r>
            <a:r>
              <a:rPr lang="en-GB" sz="5600" dirty="0" err="1" smtClean="0">
                <a:solidFill>
                  <a:schemeClr val="tx1"/>
                </a:solidFill>
                <a:latin typeface="Times New Roman" pitchFamily="18" charset="0"/>
                <a:cs typeface="Times New Roman" pitchFamily="18" charset="0"/>
              </a:rPr>
              <a:t>Leeson</a:t>
            </a:r>
            <a:r>
              <a:rPr lang="en-GB" sz="5600" dirty="0" smtClean="0">
                <a:solidFill>
                  <a:schemeClr val="tx1"/>
                </a:solidFill>
                <a:latin typeface="Times New Roman" pitchFamily="18" charset="0"/>
                <a:cs typeface="Times New Roman" pitchFamily="18" charset="0"/>
              </a:rPr>
              <a:t> (Hoover Institution</a:t>
            </a:r>
            <a:r>
              <a:rPr lang="en-GB" sz="5600" dirty="0" smtClean="0">
                <a:solidFill>
                  <a:schemeClr val="tx1"/>
                </a:solidFill>
                <a:latin typeface="Times New Roman" pitchFamily="18" charset="0"/>
                <a:cs typeface="Times New Roman" pitchFamily="18" charset="0"/>
              </a:rPr>
              <a:t>)</a:t>
            </a:r>
            <a:endParaRPr lang="en-US" sz="1800" dirty="0" smtClean="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3324225" y="3162300"/>
            <a:ext cx="2523164" cy="1032473"/>
          </a:xfrm>
          <a:prstGeom prst="rect">
            <a:avLst/>
          </a:prstGeom>
          <a:noFill/>
          <a:ln w="9525">
            <a:noFill/>
            <a:miter lim="800000"/>
            <a:headEnd/>
            <a:tailEnd/>
          </a:ln>
          <a:effectLst/>
        </p:spPr>
      </p:pic>
      <p:sp>
        <p:nvSpPr>
          <p:cNvPr id="6" name="TextBox 5"/>
          <p:cNvSpPr txBox="1"/>
          <p:nvPr/>
        </p:nvSpPr>
        <p:spPr>
          <a:xfrm>
            <a:off x="1266826" y="1819275"/>
            <a:ext cx="6619874" cy="1077218"/>
          </a:xfrm>
          <a:prstGeom prst="rect">
            <a:avLst/>
          </a:prstGeom>
          <a:noFill/>
        </p:spPr>
        <p:txBody>
          <a:bodyPr wrap="square" rtlCol="0">
            <a:spAutoFit/>
          </a:bodyPr>
          <a:lstStyle/>
          <a:p>
            <a:pPr algn="ctr"/>
            <a:r>
              <a:rPr lang="en-US" sz="2400" dirty="0" smtClean="0">
                <a:latin typeface="Times New Roman" pitchFamily="18" charset="0"/>
              </a:rPr>
              <a:t>Seventh Norges Bank Monetary Policy Conference </a:t>
            </a:r>
            <a:r>
              <a:rPr lang="en-US" sz="2000" dirty="0" smtClean="0">
                <a:latin typeface="Times New Roman" pitchFamily="18" charset="0"/>
              </a:rPr>
              <a:t/>
            </a:r>
            <a:br>
              <a:rPr lang="en-US" sz="2000" dirty="0" smtClean="0">
                <a:latin typeface="Times New Roman" pitchFamily="18" charset="0"/>
              </a:rPr>
            </a:br>
            <a:r>
              <a:rPr lang="en-US" sz="2000" dirty="0" smtClean="0">
                <a:latin typeface="Times New Roman" pitchFamily="18" charset="0"/>
              </a:rPr>
              <a:t>Oslo, Norway</a:t>
            </a:r>
          </a:p>
          <a:p>
            <a:pPr algn="ctr"/>
            <a:r>
              <a:rPr lang="en-US" sz="2000" dirty="0" smtClean="0">
                <a:latin typeface="Times New Roman" pitchFamily="18" charset="0"/>
              </a:rPr>
              <a:t>June 24-25, 2010</a:t>
            </a:r>
            <a:r>
              <a:rPr lang="en-US" sz="2000" dirty="0" smtClean="0">
                <a:latin typeface="Times New Roman" pitchFamily="18" charset="0"/>
              </a:rPr>
              <a:t> </a:t>
            </a:r>
            <a:endParaRPr lang="en-US" sz="2000" dirty="0">
              <a:latin typeface="Times New Roman" pitchFamily="18" charset="0"/>
            </a:endParaRPr>
          </a:p>
        </p:txBody>
      </p:sp>
      <p:sp>
        <p:nvSpPr>
          <p:cNvPr id="9" name="TextBox 8"/>
          <p:cNvSpPr txBox="1"/>
          <p:nvPr/>
        </p:nvSpPr>
        <p:spPr>
          <a:xfrm>
            <a:off x="2295525" y="5876925"/>
            <a:ext cx="4581525" cy="492443"/>
          </a:xfrm>
          <a:prstGeom prst="rect">
            <a:avLst/>
          </a:prstGeom>
          <a:noFill/>
        </p:spPr>
        <p:txBody>
          <a:bodyPr wrap="square" rtlCol="0">
            <a:spAutoFit/>
          </a:bodyPr>
          <a:lstStyle/>
          <a:p>
            <a:pPr algn="ctr"/>
            <a:r>
              <a:rPr lang="en-US" sz="1300" dirty="0" smtClean="0">
                <a:latin typeface="Times New Roman" pitchFamily="18" charset="0"/>
                <a:cs typeface="Times New Roman" pitchFamily="18" charset="0"/>
              </a:rPr>
              <a:t>The views expressed here are not necessarily those of the Federal Reserve Bank of Kansas City or the Federal Reserve System</a:t>
            </a:r>
            <a:endParaRPr lang="en-US" sz="1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Governors Meyer, </a:t>
            </a:r>
            <a:r>
              <a:rPr lang="en-US" sz="2400" dirty="0" err="1" smtClean="0">
                <a:cs typeface="Times New Roman" pitchFamily="18" charset="0"/>
              </a:rPr>
              <a:t>Gramlich</a:t>
            </a:r>
            <a:r>
              <a:rPr lang="en-US" sz="2400" dirty="0" smtClean="0">
                <a:cs typeface="Times New Roman" pitchFamily="18" charset="0"/>
              </a:rPr>
              <a:t>, and President Parry were also early adopters:</a:t>
            </a:r>
            <a:endParaRPr lang="en-US" sz="2400" dirty="0" smtClean="0"/>
          </a:p>
        </p:txBody>
      </p:sp>
      <p:sp>
        <p:nvSpPr>
          <p:cNvPr id="3" name="Content Placeholder 2"/>
          <p:cNvSpPr>
            <a:spLocks noGrp="1"/>
          </p:cNvSpPr>
          <p:nvPr>
            <p:ph idx="1"/>
          </p:nvPr>
        </p:nvSpPr>
        <p:spPr/>
        <p:txBody>
          <a:bodyPr>
            <a:normAutofit/>
          </a:bodyPr>
          <a:lstStyle/>
          <a:p>
            <a:pPr indent="-274320" defTabSz="274320">
              <a:spcBef>
                <a:spcPts val="0"/>
              </a:spcBef>
              <a:defRPr/>
            </a:pPr>
            <a:r>
              <a:rPr lang="en-US" sz="2000" dirty="0" smtClean="0">
                <a:latin typeface="+mj-lt"/>
                <a:cs typeface="Times New Roman" pitchFamily="18" charset="0"/>
              </a:rPr>
              <a:t>President Parry, December 1996:  “At our Bank, we consult two monetary policy rules as a starting point for thinking about the appropriate stance of policy:  an estimated version of Taylor’s rule </a:t>
            </a:r>
            <a:r>
              <a:rPr lang="en-US" sz="2000" dirty="0" smtClean="0">
                <a:latin typeface="+mj-lt"/>
                <a:cs typeface="Times New Roman" pitchFamily="18" charset="0"/>
              </a:rPr>
              <a:t>and </a:t>
            </a:r>
            <a:r>
              <a:rPr lang="en-US" sz="2000" dirty="0" smtClean="0">
                <a:latin typeface="+mj-lt"/>
                <a:cs typeface="Times New Roman" pitchFamily="18" charset="0"/>
              </a:rPr>
              <a:t>a nominal income growth rate rule….  [B]</a:t>
            </a:r>
            <a:r>
              <a:rPr lang="en-US" sz="2000" dirty="0" err="1" smtClean="0">
                <a:latin typeface="+mj-lt"/>
                <a:cs typeface="Times New Roman" pitchFamily="18" charset="0"/>
              </a:rPr>
              <a:t>oth</a:t>
            </a:r>
            <a:r>
              <a:rPr lang="en-US" sz="2000" dirty="0" smtClean="0">
                <a:latin typeface="+mj-lt"/>
                <a:cs typeface="Times New Roman" pitchFamily="18" charset="0"/>
              </a:rPr>
              <a:t> rules suggest that the funds rate should be left at about 5 ¼ percent at the present time, although when applied to our forecast they do suggest higher </a:t>
            </a:r>
            <a:r>
              <a:rPr lang="en-US" sz="2000" dirty="0" smtClean="0">
                <a:latin typeface="+mj-lt"/>
                <a:cs typeface="Times New Roman" pitchFamily="18" charset="0"/>
              </a:rPr>
              <a:t>rates </a:t>
            </a:r>
            <a:r>
              <a:rPr lang="en-US" sz="2000" dirty="0" smtClean="0">
                <a:latin typeface="+mj-lt"/>
                <a:cs typeface="Times New Roman" pitchFamily="18" charset="0"/>
              </a:rPr>
              <a:t>will be needed in the future” (p. 36).</a:t>
            </a:r>
          </a:p>
          <a:p>
            <a:pPr marL="0" lvl="3" indent="-274320" defTabSz="274320">
              <a:spcBef>
                <a:spcPts val="0"/>
              </a:spcBef>
              <a:buFont typeface="Arial" pitchFamily="34" charset="0"/>
              <a:buChar char="•"/>
              <a:defRPr/>
            </a:pPr>
            <a:endParaRPr lang="en-US"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President Parry, February 1997:  “…the two monetary policy rules </a:t>
            </a:r>
            <a:r>
              <a:rPr lang="en-US" sz="2000" dirty="0" smtClean="0">
                <a:latin typeface="+mj-lt"/>
                <a:cs typeface="Times New Roman" pitchFamily="18" charset="0"/>
              </a:rPr>
              <a:t>we </a:t>
            </a:r>
            <a:r>
              <a:rPr lang="en-US" sz="2000" dirty="0" smtClean="0">
                <a:latin typeface="+mj-lt"/>
                <a:cs typeface="Times New Roman" pitchFamily="18" charset="0"/>
              </a:rPr>
              <a:t>consult at out Bank … both suggest the need for an increase in </a:t>
            </a:r>
            <a:r>
              <a:rPr lang="en-US" sz="2000" dirty="0" smtClean="0">
                <a:latin typeface="+mj-lt"/>
                <a:cs typeface="Times New Roman" pitchFamily="18" charset="0"/>
              </a:rPr>
              <a:t>the </a:t>
            </a:r>
            <a:r>
              <a:rPr lang="en-US" sz="2000" dirty="0" smtClean="0">
                <a:latin typeface="+mj-lt"/>
                <a:cs typeface="Times New Roman" pitchFamily="18" charset="0"/>
              </a:rPr>
              <a:t>funds rate this quarter” (p. 108).</a:t>
            </a:r>
          </a:p>
          <a:p>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Governors Meyer, </a:t>
            </a:r>
            <a:r>
              <a:rPr lang="en-US" sz="2400" dirty="0" err="1" smtClean="0">
                <a:cs typeface="Times New Roman" pitchFamily="18" charset="0"/>
              </a:rPr>
              <a:t>Gramlich</a:t>
            </a:r>
            <a:r>
              <a:rPr lang="en-US" sz="2400" dirty="0" smtClean="0">
                <a:cs typeface="Times New Roman" pitchFamily="18" charset="0"/>
              </a:rPr>
              <a:t>, and President Parry were also early adopters:</a:t>
            </a:r>
            <a:endParaRPr lang="en-US" sz="2400" dirty="0" smtClean="0"/>
          </a:p>
        </p:txBody>
      </p:sp>
      <p:sp>
        <p:nvSpPr>
          <p:cNvPr id="3" name="Content Placeholder 2"/>
          <p:cNvSpPr>
            <a:spLocks noGrp="1"/>
          </p:cNvSpPr>
          <p:nvPr>
            <p:ph idx="1"/>
          </p:nvPr>
        </p:nvSpPr>
        <p:spPr/>
        <p:txBody>
          <a:bodyPr>
            <a:normAutofit/>
          </a:bodyPr>
          <a:lstStyle/>
          <a:p>
            <a:pPr indent="-274320" defTabSz="274320">
              <a:spcBef>
                <a:spcPts val="0"/>
              </a:spcBef>
              <a:defRPr/>
            </a:pPr>
            <a:r>
              <a:rPr lang="en-US" sz="2000" dirty="0" smtClean="0">
                <a:latin typeface="+mj-lt"/>
                <a:cs typeface="Times New Roman" pitchFamily="18" charset="0"/>
              </a:rPr>
              <a:t>Governor </a:t>
            </a:r>
            <a:r>
              <a:rPr lang="en-US" sz="2000" dirty="0" err="1" smtClean="0">
                <a:latin typeface="+mj-lt"/>
                <a:cs typeface="Times New Roman" pitchFamily="18" charset="0"/>
              </a:rPr>
              <a:t>Gramlich</a:t>
            </a:r>
            <a:r>
              <a:rPr lang="en-US" sz="2000" dirty="0" smtClean="0">
                <a:latin typeface="+mj-lt"/>
                <a:cs typeface="Times New Roman" pitchFamily="18" charset="0"/>
              </a:rPr>
              <a:t>, November 1997:  “…I want to refer to some calculations that the staff has done on the Taylor rule.  As I understand at least the fitted version of that rule, it, too, suggests that the funds rate is a bit on the low side” (p. 85).</a:t>
            </a:r>
          </a:p>
          <a:p>
            <a:pPr marL="0" lvl="3" indent="-274320" defTabSz="274320">
              <a:spcBef>
                <a:spcPts val="0"/>
              </a:spcBef>
              <a:buFont typeface="Arial" pitchFamily="34" charset="0"/>
              <a:buChar char="•"/>
              <a:defRPr/>
            </a:pPr>
            <a:endParaRPr lang="en-US"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Governor </a:t>
            </a:r>
            <a:r>
              <a:rPr lang="en-US" sz="2000" dirty="0" err="1" smtClean="0">
                <a:latin typeface="+mj-lt"/>
                <a:cs typeface="Times New Roman" pitchFamily="18" charset="0"/>
              </a:rPr>
              <a:t>Gramlich</a:t>
            </a:r>
            <a:r>
              <a:rPr lang="en-US" sz="2000" dirty="0" smtClean="0">
                <a:latin typeface="+mj-lt"/>
                <a:cs typeface="Times New Roman" pitchFamily="18" charset="0"/>
              </a:rPr>
              <a:t>, August 1998:  “If the real interest rate is about 3 percent, steady inflation is arguably about 2 percent, and both inflation and unemployment are reasonably close to their target values—this is my own mental version of the Taylor rule—policy is roughly about right at this point” (p. 54).</a:t>
            </a:r>
          </a:p>
          <a:p>
            <a:pPr>
              <a:buNone/>
            </a:pPr>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Impact on the FOMC – A framework for analyzing issues</a:t>
            </a:r>
            <a:br>
              <a:rPr lang="en-US" sz="2400" dirty="0" smtClean="0">
                <a:cs typeface="Times New Roman" pitchFamily="18" charset="0"/>
              </a:rPr>
            </a:br>
            <a:endParaRPr lang="en-US" sz="2400" dirty="0"/>
          </a:p>
        </p:txBody>
      </p:sp>
      <p:sp>
        <p:nvSpPr>
          <p:cNvPr id="3" name="Content Placeholder 2"/>
          <p:cNvSpPr>
            <a:spLocks noGrp="1"/>
          </p:cNvSpPr>
          <p:nvPr>
            <p:ph idx="1"/>
          </p:nvPr>
        </p:nvSpPr>
        <p:spPr/>
        <p:txBody>
          <a:bodyPr>
            <a:normAutofit/>
          </a:bodyPr>
          <a:lstStyle/>
          <a:p>
            <a:pPr indent="-274320" defTabSz="274320">
              <a:spcBef>
                <a:spcPts val="0"/>
              </a:spcBef>
              <a:defRPr/>
            </a:pPr>
            <a:r>
              <a:rPr lang="en-US" sz="2000" dirty="0" smtClean="0">
                <a:latin typeface="+mj-lt"/>
                <a:cs typeface="Times New Roman" pitchFamily="18" charset="0"/>
              </a:rPr>
              <a:t>Early discussion among FOMC about the sensitivity of the rule to the inflation measure.</a:t>
            </a:r>
          </a:p>
          <a:p>
            <a:pPr indent="-274320" defTabSz="274320">
              <a:spcBef>
                <a:spcPts val="0"/>
              </a:spcBef>
              <a:defRPr/>
            </a:pPr>
            <a:endParaRPr lang="en-US" sz="2000" dirty="0" smtClean="0">
              <a:latin typeface="+mj-lt"/>
              <a:cs typeface="Times New Roman" pitchFamily="18" charset="0"/>
            </a:endParaRPr>
          </a:p>
          <a:p>
            <a:pPr indent="-274320" defTabSz="274320">
              <a:spcBef>
                <a:spcPts val="0"/>
              </a:spcBef>
              <a:spcAft>
                <a:spcPts val="600"/>
              </a:spcAft>
              <a:defRPr/>
            </a:pPr>
            <a:r>
              <a:rPr lang="en-US" sz="2000" dirty="0" smtClean="0">
                <a:latin typeface="+mj-lt"/>
                <a:cs typeface="Times New Roman" pitchFamily="18" charset="0"/>
              </a:rPr>
              <a:t>Board staff concerns discussed at a meeting in 1995:</a:t>
            </a:r>
          </a:p>
          <a:p>
            <a:pPr marL="914400" lvl="2" indent="-273050" defTabSz="274320">
              <a:spcBef>
                <a:spcPts val="0"/>
              </a:spcBef>
              <a:spcAft>
                <a:spcPts val="600"/>
              </a:spcAft>
              <a:buSzPct val="75000"/>
              <a:buFont typeface="Calibri" pitchFamily="34" charset="0"/>
              <a:buChar char="–"/>
              <a:defRPr/>
            </a:pPr>
            <a:r>
              <a:rPr lang="en-US" sz="2000" dirty="0" smtClean="0">
                <a:latin typeface="+mj-lt"/>
                <a:cs typeface="Times New Roman" pitchFamily="18" charset="0"/>
              </a:rPr>
              <a:t>Rule not forward looking.</a:t>
            </a:r>
          </a:p>
          <a:p>
            <a:pPr marL="914400" lvl="2" indent="-273050" defTabSz="274320">
              <a:spcBef>
                <a:spcPts val="0"/>
              </a:spcBef>
              <a:spcAft>
                <a:spcPts val="600"/>
              </a:spcAft>
              <a:buSzPct val="75000"/>
              <a:buFont typeface="Calibri" pitchFamily="34" charset="0"/>
              <a:buChar char="–"/>
              <a:defRPr/>
            </a:pPr>
            <a:r>
              <a:rPr lang="en-US" sz="2000" dirty="0" smtClean="0">
                <a:latin typeface="+mj-lt"/>
                <a:cs typeface="Times New Roman" pitchFamily="18" charset="0"/>
              </a:rPr>
              <a:t>Equal weights on inflation and output may not be optimal.</a:t>
            </a:r>
          </a:p>
          <a:p>
            <a:pPr marL="914400" lvl="2" indent="-273050" defTabSz="274320">
              <a:spcBef>
                <a:spcPts val="0"/>
              </a:spcBef>
              <a:spcAft>
                <a:spcPts val="600"/>
              </a:spcAft>
              <a:buSzPct val="75000"/>
              <a:buFont typeface="Calibri" pitchFamily="34" charset="0"/>
              <a:buChar char="–"/>
              <a:defRPr/>
            </a:pPr>
            <a:r>
              <a:rPr lang="en-US" sz="2000" dirty="0" smtClean="0">
                <a:latin typeface="+mj-lt"/>
                <a:cs typeface="Times New Roman" pitchFamily="18" charset="0"/>
              </a:rPr>
              <a:t>Highly sensitive to how output and inflation are measured.</a:t>
            </a:r>
          </a:p>
          <a:p>
            <a:pPr marL="914400" lvl="2" indent="-273050" defTabSz="274320">
              <a:spcBef>
                <a:spcPts val="0"/>
              </a:spcBef>
              <a:spcAft>
                <a:spcPts val="600"/>
              </a:spcAft>
              <a:buSzPct val="75000"/>
              <a:buFont typeface="Calibri" pitchFamily="34" charset="0"/>
              <a:buChar char="–"/>
              <a:defRPr/>
            </a:pPr>
            <a:r>
              <a:rPr lang="en-US" sz="2000" dirty="0" smtClean="0">
                <a:latin typeface="+mj-lt"/>
                <a:cs typeface="Times New Roman" pitchFamily="18" charset="0"/>
              </a:rPr>
              <a:t>Estimated Taylor rules suggest a more gradual adjustment of the funds rate target.</a:t>
            </a:r>
          </a:p>
          <a:p>
            <a:pPr marL="914400" lvl="2" indent="-273050" defTabSz="274320">
              <a:spcBef>
                <a:spcPts val="0"/>
              </a:spcBef>
              <a:spcAft>
                <a:spcPts val="600"/>
              </a:spcAft>
              <a:buSzPct val="75000"/>
              <a:buFont typeface="Calibri" pitchFamily="34" charset="0"/>
              <a:buChar char="–"/>
              <a:defRPr/>
            </a:pPr>
            <a:r>
              <a:rPr lang="en-US" sz="2000" dirty="0" smtClean="0">
                <a:latin typeface="+mj-lt"/>
                <a:cs typeface="Times New Roman" pitchFamily="18" charset="0"/>
              </a:rPr>
              <a:t>The real equilibrium funds rate can change over time.</a:t>
            </a:r>
          </a:p>
          <a:p>
            <a:endParaRPr lang="en-US" dirty="0"/>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Impact on the FOMC – A framework for analyzing issues</a:t>
            </a:r>
            <a:br>
              <a:rPr lang="en-US" sz="2400" dirty="0" smtClean="0">
                <a:cs typeface="Times New Roman" pitchFamily="18" charset="0"/>
              </a:rPr>
            </a:br>
            <a:endParaRPr lang="en-US" sz="2400" dirty="0"/>
          </a:p>
        </p:txBody>
      </p:sp>
      <p:sp>
        <p:nvSpPr>
          <p:cNvPr id="3" name="Content Placeholder 2"/>
          <p:cNvSpPr>
            <a:spLocks noGrp="1"/>
          </p:cNvSpPr>
          <p:nvPr>
            <p:ph idx="1"/>
          </p:nvPr>
        </p:nvSpPr>
        <p:spPr/>
        <p:txBody>
          <a:bodyPr>
            <a:normAutofit/>
          </a:bodyPr>
          <a:lstStyle/>
          <a:p>
            <a:pPr indent="-274320" defTabSz="274320">
              <a:spcBef>
                <a:spcPts val="0"/>
              </a:spcBef>
              <a:defRPr/>
            </a:pPr>
            <a:r>
              <a:rPr lang="en-US" sz="2000" dirty="0" smtClean="0">
                <a:latin typeface="+mj-lt"/>
                <a:cs typeface="Times New Roman" pitchFamily="18" charset="0"/>
              </a:rPr>
              <a:t>Deliberate versus opportunistic disinflation.</a:t>
            </a:r>
          </a:p>
          <a:p>
            <a:pPr indent="-274320" defTabSz="274320">
              <a:spcBef>
                <a:spcPts val="0"/>
              </a:spcBef>
              <a:buNone/>
              <a:defRPr/>
            </a:pPr>
            <a:endParaRPr lang="en-US" sz="2000"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Forward-looking versus backward-looking Taylor rules.</a:t>
            </a:r>
          </a:p>
          <a:p>
            <a:pPr indent="-274320" defTabSz="274320">
              <a:spcBef>
                <a:spcPts val="0"/>
              </a:spcBef>
              <a:buNone/>
              <a:defRPr/>
            </a:pPr>
            <a:endParaRPr lang="en-US" sz="2000"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The equilibrium real interest rate.</a:t>
            </a:r>
          </a:p>
          <a:p>
            <a:pPr indent="-274320" defTabSz="274320">
              <a:spcBef>
                <a:spcPts val="0"/>
              </a:spcBef>
              <a:defRPr/>
            </a:pPr>
            <a:endParaRPr lang="en-US" sz="2000"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The zero interest rate bound.</a:t>
            </a:r>
          </a:p>
          <a:p>
            <a:pPr marL="0" lvl="3" indent="-274320" defTabSz="274320">
              <a:spcBef>
                <a:spcPts val="0"/>
              </a:spcBef>
              <a:buNone/>
              <a:defRPr/>
            </a:pPr>
            <a:endParaRPr lang="en-US"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Uncertainty about the output gap.</a:t>
            </a:r>
          </a:p>
          <a:p>
            <a:pPr indent="-274320" defTabSz="274320">
              <a:spcBef>
                <a:spcPts val="0"/>
              </a:spcBef>
              <a:defRPr/>
            </a:pPr>
            <a:endParaRPr lang="en-US" sz="2000"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Uncertainty about the inflation target.</a:t>
            </a:r>
          </a:p>
          <a:p>
            <a:pPr indent="-274320" defTabSz="274320">
              <a:spcBef>
                <a:spcPts val="0"/>
              </a:spcBef>
              <a:defRPr/>
            </a:pPr>
            <a:endParaRPr lang="en-US" sz="2000"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Interest rate smoothing. </a:t>
            </a: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TR since 2003</a:t>
            </a:r>
            <a:endParaRPr lang="en-US" sz="2400" dirty="0"/>
          </a:p>
        </p:txBody>
      </p:sp>
      <p:sp>
        <p:nvSpPr>
          <p:cNvPr id="3" name="Content Placeholder 2"/>
          <p:cNvSpPr>
            <a:spLocks noGrp="1"/>
          </p:cNvSpPr>
          <p:nvPr>
            <p:ph idx="1"/>
          </p:nvPr>
        </p:nvSpPr>
        <p:spPr/>
        <p:txBody>
          <a:bodyPr>
            <a:normAutofit/>
          </a:bodyPr>
          <a:lstStyle/>
          <a:p>
            <a:pPr indent="-274320" defTabSz="274320">
              <a:spcBef>
                <a:spcPts val="0"/>
              </a:spcBef>
              <a:defRPr/>
            </a:pPr>
            <a:r>
              <a:rPr lang="en-US" sz="2000" dirty="0" smtClean="0">
                <a:latin typeface="+mj-lt"/>
                <a:cs typeface="Times New Roman" pitchFamily="18" charset="0"/>
              </a:rPr>
              <a:t>Deviations from </a:t>
            </a:r>
            <a:r>
              <a:rPr lang="en-US" sz="2000" dirty="0" smtClean="0">
                <a:latin typeface="+mj-lt"/>
                <a:cs typeface="Times New Roman" pitchFamily="18" charset="0"/>
              </a:rPr>
              <a:t>Taylor</a:t>
            </a:r>
            <a:r>
              <a:rPr lang="en-US" sz="2000" dirty="0" smtClean="0">
                <a:latin typeface="+mj-lt"/>
                <a:cs typeface="Times New Roman" pitchFamily="18" charset="0"/>
              </a:rPr>
              <a:t> </a:t>
            </a:r>
            <a:r>
              <a:rPr lang="en-US" sz="2000" dirty="0" smtClean="0">
                <a:latin typeface="+mj-lt"/>
                <a:cs typeface="Times New Roman" pitchFamily="18" charset="0"/>
              </a:rPr>
              <a:t>rule from 2003 to 2006 – contributed to the </a:t>
            </a:r>
            <a:r>
              <a:rPr lang="en-US" sz="2000" dirty="0" smtClean="0">
                <a:latin typeface="+mj-lt"/>
                <a:cs typeface="Times New Roman" pitchFamily="18" charset="0"/>
              </a:rPr>
              <a:t>housing </a:t>
            </a:r>
            <a:r>
              <a:rPr lang="en-US" sz="2000" dirty="0" smtClean="0">
                <a:latin typeface="+mj-lt"/>
                <a:cs typeface="Times New Roman" pitchFamily="18" charset="0"/>
              </a:rPr>
              <a:t>bubble?</a:t>
            </a:r>
          </a:p>
          <a:p>
            <a:pPr indent="-274320" defTabSz="274320">
              <a:spcBef>
                <a:spcPts val="0"/>
              </a:spcBef>
              <a:buNone/>
              <a:defRPr/>
            </a:pPr>
            <a:endParaRPr lang="en-US" sz="2000"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Dueling Taylor rules in 2009:</a:t>
            </a:r>
          </a:p>
          <a:p>
            <a:pPr marL="914400" lvl="2" indent="-273050" defTabSz="274320">
              <a:spcBef>
                <a:spcPts val="0"/>
              </a:spcBef>
              <a:buSzPct val="75000"/>
              <a:buFont typeface="Calibri" pitchFamily="34" charset="0"/>
              <a:buChar char="–"/>
              <a:defRPr/>
            </a:pPr>
            <a:r>
              <a:rPr lang="en-US" sz="2000" dirty="0" smtClean="0">
                <a:latin typeface="+mj-lt"/>
                <a:cs typeface="Times New Roman" pitchFamily="18" charset="0"/>
              </a:rPr>
              <a:t>Estimated versus calibrated.</a:t>
            </a:r>
          </a:p>
          <a:p>
            <a:pPr marL="914400" lvl="2" indent="-273050" defTabSz="274320">
              <a:spcBef>
                <a:spcPts val="0"/>
              </a:spcBef>
              <a:buSzPct val="75000"/>
              <a:buFont typeface="Calibri" pitchFamily="34" charset="0"/>
              <a:buChar char="–"/>
              <a:defRPr/>
            </a:pPr>
            <a:r>
              <a:rPr lang="en-US" sz="2000" dirty="0" smtClean="0">
                <a:latin typeface="+mj-lt"/>
                <a:cs typeface="Times New Roman" pitchFamily="18" charset="0"/>
              </a:rPr>
              <a:t>Backward-looking versus </a:t>
            </a:r>
            <a:r>
              <a:rPr lang="en-US" sz="2000" dirty="0" smtClean="0">
                <a:latin typeface="+mj-lt"/>
                <a:cs typeface="Times New Roman" pitchFamily="18" charset="0"/>
              </a:rPr>
              <a:t>forward-looking.</a:t>
            </a:r>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Impact on the ECB</a:t>
            </a:r>
            <a:endParaRPr lang="en-US" sz="2400" dirty="0"/>
          </a:p>
        </p:txBody>
      </p:sp>
      <p:sp>
        <p:nvSpPr>
          <p:cNvPr id="3" name="Content Placeholder 2"/>
          <p:cNvSpPr>
            <a:spLocks noGrp="1"/>
          </p:cNvSpPr>
          <p:nvPr>
            <p:ph idx="1"/>
          </p:nvPr>
        </p:nvSpPr>
        <p:spPr/>
        <p:txBody>
          <a:bodyPr>
            <a:normAutofit/>
          </a:bodyPr>
          <a:lstStyle/>
          <a:p>
            <a:pPr indent="-274320" defTabSz="274320">
              <a:spcBef>
                <a:spcPts val="0"/>
              </a:spcBef>
              <a:defRPr/>
            </a:pPr>
            <a:r>
              <a:rPr lang="en-US" sz="2000" dirty="0" smtClean="0">
                <a:latin typeface="+mj-lt"/>
                <a:cs typeface="Times New Roman" pitchFamily="18" charset="0"/>
              </a:rPr>
              <a:t>Focus on “monetary analysis” puts TR in back seat.</a:t>
            </a:r>
          </a:p>
          <a:p>
            <a:pPr indent="-274320" defTabSz="274320">
              <a:spcBef>
                <a:spcPts val="0"/>
              </a:spcBef>
              <a:defRPr/>
            </a:pPr>
            <a:endParaRPr lang="en-US" sz="2000" dirty="0" smtClean="0">
              <a:latin typeface="+mj-lt"/>
              <a:cs typeface="Times New Roman" pitchFamily="18" charset="0"/>
            </a:endParaRPr>
          </a:p>
          <a:p>
            <a:pPr indent="-274320" defTabSz="274320">
              <a:spcBef>
                <a:spcPts val="0"/>
              </a:spcBef>
              <a:defRPr/>
            </a:pPr>
            <a:r>
              <a:rPr lang="en-US" sz="2000" dirty="0" err="1" smtClean="0">
                <a:latin typeface="+mj-lt"/>
                <a:cs typeface="Times New Roman" pitchFamily="18" charset="0"/>
              </a:rPr>
              <a:t>Issing</a:t>
            </a:r>
            <a:r>
              <a:rPr lang="en-US" sz="2000" dirty="0" smtClean="0">
                <a:latin typeface="+mj-lt"/>
                <a:cs typeface="Times New Roman" pitchFamily="18" charset="0"/>
              </a:rPr>
              <a:t> argues TR would not have helped prevent past policy mistakes and that the money supply would have been a better guide.</a:t>
            </a:r>
          </a:p>
          <a:p>
            <a:pPr marL="914400" lvl="3" indent="-274320" defTabSz="274320">
              <a:spcBef>
                <a:spcPts val="0"/>
              </a:spcBef>
              <a:spcAft>
                <a:spcPts val="600"/>
              </a:spcAft>
              <a:buSzPct val="75000"/>
              <a:buFont typeface="Calibri" pitchFamily="34" charset="0"/>
              <a:buChar char="–"/>
              <a:defRPr/>
            </a:pPr>
            <a:r>
              <a:rPr lang="en-US" dirty="0" smtClean="0">
                <a:latin typeface="+mj-lt"/>
                <a:cs typeface="Times New Roman" pitchFamily="18" charset="0"/>
              </a:rPr>
              <a:t>Federal Reserve policy in 1920s and 1930s.</a:t>
            </a:r>
          </a:p>
          <a:p>
            <a:pPr marL="914400" lvl="3" indent="-274320" defTabSz="274320">
              <a:spcBef>
                <a:spcPts val="0"/>
              </a:spcBef>
              <a:spcAft>
                <a:spcPts val="600"/>
              </a:spcAft>
              <a:buSzPct val="75000"/>
              <a:buFont typeface="Calibri" pitchFamily="34" charset="0"/>
              <a:buChar char="–"/>
              <a:defRPr/>
            </a:pPr>
            <a:r>
              <a:rPr lang="en-US" dirty="0" smtClean="0">
                <a:latin typeface="+mj-lt"/>
                <a:cs typeface="Times New Roman" pitchFamily="18" charset="0"/>
              </a:rPr>
              <a:t>Japan in the second half of the 1980s.</a:t>
            </a:r>
          </a:p>
          <a:p>
            <a:pPr marL="914400" lvl="3" indent="-274320" defTabSz="274320">
              <a:spcBef>
                <a:spcPts val="0"/>
              </a:spcBef>
              <a:spcAft>
                <a:spcPts val="600"/>
              </a:spcAft>
              <a:buSzPct val="75000"/>
              <a:buFont typeface="Calibri" pitchFamily="34" charset="0"/>
              <a:buChar char="–"/>
              <a:defRPr/>
            </a:pPr>
            <a:r>
              <a:rPr lang="en-US" dirty="0" smtClean="0">
                <a:latin typeface="+mj-lt"/>
                <a:cs typeface="Times New Roman" pitchFamily="18" charset="0"/>
              </a:rPr>
              <a:t>Europe in the late 1980s before the introduction of the euro.</a:t>
            </a:r>
          </a:p>
          <a:p>
            <a:pPr marL="914400" lvl="3" indent="-274320" defTabSz="274320">
              <a:spcBef>
                <a:spcPts val="0"/>
              </a:spcBef>
              <a:buNone/>
              <a:defRPr/>
            </a:pPr>
            <a:endParaRPr lang="en-US"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ECB Monthly Bulletin (2001) raises concerns about the TR:</a:t>
            </a:r>
          </a:p>
          <a:p>
            <a:pPr marL="914400" lvl="3" indent="-274320" defTabSz="274320">
              <a:spcBef>
                <a:spcPts val="0"/>
              </a:spcBef>
              <a:spcAft>
                <a:spcPts val="600"/>
              </a:spcAft>
              <a:buSzPct val="75000"/>
              <a:buFont typeface="Calibri" pitchFamily="34" charset="0"/>
              <a:buChar char="–"/>
              <a:defRPr/>
            </a:pPr>
            <a:r>
              <a:rPr lang="en-US" dirty="0" smtClean="0">
                <a:latin typeface="+mj-lt"/>
                <a:cs typeface="Times New Roman" pitchFamily="18" charset="0"/>
              </a:rPr>
              <a:t>Money growth targeting, if successful, would be empirically indistinguishable from a policy based on the TR.</a:t>
            </a:r>
          </a:p>
          <a:p>
            <a:pPr marL="914400" lvl="3" indent="-274320" defTabSz="274320">
              <a:spcBef>
                <a:spcPts val="0"/>
              </a:spcBef>
              <a:spcAft>
                <a:spcPts val="600"/>
              </a:spcAft>
              <a:buSzPct val="75000"/>
              <a:buFont typeface="Calibri" pitchFamily="34" charset="0"/>
              <a:buChar char="–"/>
              <a:defRPr/>
            </a:pPr>
            <a:r>
              <a:rPr lang="en-US" dirty="0" smtClean="0">
                <a:latin typeface="+mj-lt"/>
                <a:cs typeface="Times New Roman" pitchFamily="18" charset="0"/>
              </a:rPr>
              <a:t>Real-time data analysis needed.</a:t>
            </a: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Impact on the ECB</a:t>
            </a:r>
            <a:endParaRPr lang="en-US" sz="2400" dirty="0"/>
          </a:p>
        </p:txBody>
      </p:sp>
      <p:sp>
        <p:nvSpPr>
          <p:cNvPr id="3" name="Content Placeholder 2"/>
          <p:cNvSpPr>
            <a:spLocks noGrp="1"/>
          </p:cNvSpPr>
          <p:nvPr>
            <p:ph idx="1"/>
          </p:nvPr>
        </p:nvSpPr>
        <p:spPr/>
        <p:txBody>
          <a:bodyPr>
            <a:normAutofit/>
          </a:bodyPr>
          <a:lstStyle/>
          <a:p>
            <a:pPr marL="342900" lvl="2" indent="-273050" defTabSz="274320">
              <a:spcBef>
                <a:spcPts val="0"/>
              </a:spcBef>
              <a:spcAft>
                <a:spcPts val="600"/>
              </a:spcAft>
              <a:defRPr/>
            </a:pPr>
            <a:r>
              <a:rPr lang="en-US" sz="2000" dirty="0" smtClean="0">
                <a:latin typeface="+mj-lt"/>
                <a:cs typeface="Times New Roman" pitchFamily="18" charset="0"/>
              </a:rPr>
              <a:t>ECB Monthly Bulletin (2001) raises concerns about the TR, cont.: </a:t>
            </a:r>
          </a:p>
          <a:p>
            <a:pPr marL="914400" lvl="3" indent="-274320" defTabSz="274320">
              <a:spcBef>
                <a:spcPts val="0"/>
              </a:spcBef>
              <a:spcAft>
                <a:spcPts val="600"/>
              </a:spcAft>
              <a:buSzPct val="75000"/>
              <a:buFont typeface="Calibri" pitchFamily="34" charset="0"/>
              <a:buChar char="–"/>
              <a:defRPr/>
            </a:pPr>
            <a:r>
              <a:rPr lang="en-US" dirty="0" smtClean="0">
                <a:latin typeface="+mj-lt"/>
                <a:cs typeface="Times New Roman" pitchFamily="18" charset="0"/>
              </a:rPr>
              <a:t>Policy may respond to more than just inflation and output—other variables that need to be watched include money and credit growth, exchange rates, asset prices, fiscal indicators, commodity prices, and wages.</a:t>
            </a:r>
          </a:p>
          <a:p>
            <a:pPr marL="914400" lvl="3" indent="-274320" defTabSz="274320">
              <a:spcBef>
                <a:spcPts val="0"/>
              </a:spcBef>
              <a:spcAft>
                <a:spcPts val="600"/>
              </a:spcAft>
              <a:buSzPct val="75000"/>
              <a:buFont typeface="Calibri" pitchFamily="34" charset="0"/>
              <a:buChar char="–"/>
              <a:defRPr/>
            </a:pPr>
            <a:r>
              <a:rPr lang="en-US" dirty="0" smtClean="0">
                <a:latin typeface="+mj-lt"/>
                <a:cs typeface="Times New Roman" pitchFamily="18" charset="0"/>
              </a:rPr>
              <a:t>Different types of shocks require different policy responses.</a:t>
            </a:r>
          </a:p>
          <a:p>
            <a:pPr marL="914400" lvl="3" indent="-274320" defTabSz="274320">
              <a:spcBef>
                <a:spcPts val="0"/>
              </a:spcBef>
              <a:spcAft>
                <a:spcPts val="600"/>
              </a:spcAft>
              <a:buSzPct val="75000"/>
              <a:buFont typeface="Calibri" pitchFamily="34" charset="0"/>
              <a:buChar char="–"/>
              <a:defRPr/>
            </a:pPr>
            <a:r>
              <a:rPr lang="en-US" dirty="0" smtClean="0">
                <a:latin typeface="+mj-lt"/>
                <a:cs typeface="Times New Roman" pitchFamily="18" charset="0"/>
              </a:rPr>
              <a:t>TR is not strictly implementable since the output gap and equilibrium real rate are not observable.</a:t>
            </a:r>
          </a:p>
          <a:p>
            <a:pPr marL="914400" lvl="3" indent="-274320" defTabSz="274320">
              <a:spcBef>
                <a:spcPts val="0"/>
              </a:spcBef>
              <a:spcAft>
                <a:spcPts val="600"/>
              </a:spcAft>
              <a:buSzPct val="75000"/>
              <a:buFont typeface="Calibri" pitchFamily="34" charset="0"/>
              <a:buChar char="–"/>
              <a:defRPr/>
            </a:pPr>
            <a:r>
              <a:rPr lang="en-US" dirty="0" smtClean="0">
                <a:latin typeface="+mj-lt"/>
                <a:cs typeface="Times New Roman" pitchFamily="18" charset="0"/>
              </a:rPr>
              <a:t>A forecast-based TR is inconsistent with the ECB’s primary focus on inflation.</a:t>
            </a:r>
          </a:p>
          <a:p>
            <a:pPr marL="914400" lvl="3" indent="-274320" defTabSz="274320">
              <a:spcBef>
                <a:spcPts val="0"/>
              </a:spcBef>
              <a:buNone/>
              <a:defRPr/>
            </a:pPr>
            <a:endParaRPr lang="en-US" dirty="0" smtClean="0">
              <a:latin typeface="+mj-lt"/>
              <a:cs typeface="Times New Roman" pitchFamily="18" charset="0"/>
            </a:endParaRPr>
          </a:p>
          <a:p>
            <a:pPr marL="342900" lvl="2" indent="-273050" defTabSz="274320">
              <a:spcBef>
                <a:spcPts val="0"/>
              </a:spcBef>
              <a:defRPr/>
            </a:pPr>
            <a:r>
              <a:rPr lang="en-US" sz="2000" dirty="0" smtClean="0">
                <a:latin typeface="+mj-lt"/>
                <a:cs typeface="Times New Roman" pitchFamily="18" charset="0"/>
              </a:rPr>
              <a:t>Still, TR used to describe monetary policy in ECB’s AWM and as a cross check. </a:t>
            </a: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Bank of Japan</a:t>
            </a:r>
            <a:endParaRPr lang="en-US" sz="2400" dirty="0"/>
          </a:p>
        </p:txBody>
      </p:sp>
      <p:sp>
        <p:nvSpPr>
          <p:cNvPr id="3" name="Content Placeholder 2"/>
          <p:cNvSpPr>
            <a:spLocks noGrp="1"/>
          </p:cNvSpPr>
          <p:nvPr>
            <p:ph idx="1"/>
          </p:nvPr>
        </p:nvSpPr>
        <p:spPr/>
        <p:txBody>
          <a:bodyPr>
            <a:normAutofit/>
          </a:bodyPr>
          <a:lstStyle/>
          <a:p>
            <a:pPr marL="339725" lvl="2" indent="-273050" defTabSz="273050">
              <a:spcBef>
                <a:spcPct val="0"/>
              </a:spcBef>
              <a:spcAft>
                <a:spcPts val="600"/>
              </a:spcAft>
              <a:buFont typeface="Arial" charset="0"/>
              <a:buChar char="•"/>
            </a:pPr>
            <a:r>
              <a:rPr lang="en-US" sz="2000" dirty="0" smtClean="0">
                <a:latin typeface="+mj-lt"/>
                <a:cs typeface="Times New Roman" pitchFamily="18" charset="0"/>
              </a:rPr>
              <a:t>Zero bound limits usefulness of TR in Japan. </a:t>
            </a:r>
          </a:p>
          <a:p>
            <a:pPr indent="-273050" defTabSz="273050">
              <a:spcBef>
                <a:spcPct val="0"/>
              </a:spcBef>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According to Policy Board minutes, some members have used TR to support their policy positions— particularly about whether and when to abandon ZIRP or engage in quantitative easing in 1999-2000.</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Ex post, </a:t>
            </a:r>
            <a:r>
              <a:rPr lang="en-US" sz="2000" dirty="0" err="1" smtClean="0">
                <a:latin typeface="+mj-lt"/>
                <a:cs typeface="Times New Roman" pitchFamily="18" charset="0"/>
              </a:rPr>
              <a:t>BoJ</a:t>
            </a:r>
            <a:r>
              <a:rPr lang="en-US" sz="2000" dirty="0" smtClean="0">
                <a:latin typeface="+mj-lt"/>
                <a:cs typeface="Times New Roman" pitchFamily="18" charset="0"/>
              </a:rPr>
              <a:t> policymakers and staff (as well as many </a:t>
            </a:r>
            <a:r>
              <a:rPr lang="en-US" sz="2000" dirty="0" smtClean="0">
                <a:latin typeface="+mj-lt"/>
                <a:cs typeface="Times New Roman" pitchFamily="18" charset="0"/>
              </a:rPr>
              <a:t>others) have </a:t>
            </a:r>
            <a:r>
              <a:rPr lang="en-US" sz="2000" dirty="0" smtClean="0">
                <a:latin typeface="+mj-lt"/>
                <a:cs typeface="Times New Roman" pitchFamily="18" charset="0"/>
              </a:rPr>
              <a:t>used the TR to examine the optimality of policy in the 1990s.</a:t>
            </a: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Bank of Japan</a:t>
            </a:r>
            <a:endParaRPr lang="en-US" sz="2400" dirty="0"/>
          </a:p>
        </p:txBody>
      </p:sp>
      <p:sp>
        <p:nvSpPr>
          <p:cNvPr id="3" name="Content Placeholder 2"/>
          <p:cNvSpPr>
            <a:spLocks noGrp="1"/>
          </p:cNvSpPr>
          <p:nvPr>
            <p:ph idx="1"/>
          </p:nvPr>
        </p:nvSpPr>
        <p:spPr/>
        <p:txBody>
          <a:bodyPr>
            <a:normAutofit/>
          </a:bodyPr>
          <a:lstStyle/>
          <a:p>
            <a:pPr indent="-273050" defTabSz="273050">
              <a:spcBef>
                <a:spcPct val="0"/>
              </a:spcBef>
              <a:buFont typeface="Arial" charset="0"/>
              <a:buChar char="•"/>
            </a:pPr>
            <a:r>
              <a:rPr lang="en-US" sz="2000" dirty="0" smtClean="0">
                <a:latin typeface="+mj-lt"/>
                <a:cs typeface="Times New Roman" pitchFamily="18" charset="0"/>
              </a:rPr>
              <a:t>According to Board member </a:t>
            </a:r>
            <a:r>
              <a:rPr lang="en-US" sz="2000" dirty="0" err="1" smtClean="0">
                <a:latin typeface="+mj-lt"/>
                <a:cs typeface="Times New Roman" pitchFamily="18" charset="0"/>
              </a:rPr>
              <a:t>Miyako</a:t>
            </a:r>
            <a:r>
              <a:rPr lang="en-US" sz="2000" dirty="0" smtClean="0">
                <a:latin typeface="+mj-lt"/>
                <a:cs typeface="Times New Roman" pitchFamily="18" charset="0"/>
              </a:rPr>
              <a:t> </a:t>
            </a:r>
            <a:r>
              <a:rPr lang="en-US" sz="2000" dirty="0" err="1" smtClean="0">
                <a:latin typeface="+mj-lt"/>
                <a:cs typeface="Times New Roman" pitchFamily="18" charset="0"/>
              </a:rPr>
              <a:t>Suda</a:t>
            </a:r>
            <a:r>
              <a:rPr lang="en-US" sz="2000" dirty="0" smtClean="0">
                <a:latin typeface="+mj-lt"/>
                <a:cs typeface="Times New Roman" pitchFamily="18" charset="0"/>
              </a:rPr>
              <a:t> (2007):</a:t>
            </a:r>
          </a:p>
          <a:p>
            <a:pPr indent="-273050" defTabSz="273050">
              <a:spcBef>
                <a:spcPts val="1200"/>
              </a:spcBef>
              <a:buNone/>
            </a:pPr>
            <a:r>
              <a:rPr lang="en-US" sz="2000" dirty="0" smtClean="0">
                <a:latin typeface="+mj-lt"/>
                <a:cs typeface="Times New Roman" pitchFamily="18" charset="0"/>
              </a:rPr>
              <a:t> </a:t>
            </a:r>
            <a:r>
              <a:rPr lang="en-US" sz="2000" dirty="0" smtClean="0">
                <a:latin typeface="+mj-lt"/>
                <a:cs typeface="Times New Roman" pitchFamily="18" charset="0"/>
              </a:rPr>
              <a:t>		“</a:t>
            </a:r>
            <a:r>
              <a:rPr lang="en-US" sz="2000" dirty="0" smtClean="0">
                <a:latin typeface="+mj-lt"/>
                <a:cs typeface="Times New Roman" pitchFamily="18" charset="0"/>
              </a:rPr>
              <a:t>Needless to say, the structure of an economy is complex in reality, and  central banks should not mechanistically apply a particular policy rule.  In addition, since there are many </a:t>
            </a:r>
            <a:r>
              <a:rPr lang="en-US" sz="2000" dirty="0" smtClean="0">
                <a:latin typeface="+mj-lt"/>
                <a:cs typeface="Times New Roman" pitchFamily="18" charset="0"/>
              </a:rPr>
              <a:t>versions </a:t>
            </a:r>
            <a:r>
              <a:rPr lang="en-US" sz="2000" dirty="0" smtClean="0">
                <a:latin typeface="+mj-lt"/>
                <a:cs typeface="Times New Roman" pitchFamily="18" charset="0"/>
              </a:rPr>
              <a:t>of the Taylor rule, the central bank and the market may not necessarily share an identical one when they communicate with each other.  Nevertheless, the Taylor rule is helpful, at least as one of the benchmarks for the conduct of monetary policy when we consider how a central bank should respond to various shocks, and therefore its communication with the market will improve </a:t>
            </a:r>
            <a:r>
              <a:rPr lang="en-US" sz="2000" dirty="0" smtClean="0">
                <a:latin typeface="+mj-lt"/>
                <a:cs typeface="Times New Roman" pitchFamily="18" charset="0"/>
              </a:rPr>
              <a:t>and its </a:t>
            </a:r>
            <a:r>
              <a:rPr lang="en-US" sz="2000" dirty="0" smtClean="0">
                <a:latin typeface="+mj-lt"/>
                <a:cs typeface="Times New Roman" pitchFamily="18" charset="0"/>
              </a:rPr>
              <a:t>accountability will be enhanced.”</a:t>
            </a: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Bank of England</a:t>
            </a:r>
            <a:endParaRPr lang="en-US" sz="2400" dirty="0"/>
          </a:p>
        </p:txBody>
      </p:sp>
      <p:sp>
        <p:nvSpPr>
          <p:cNvPr id="3" name="Content Placeholder 2"/>
          <p:cNvSpPr>
            <a:spLocks noGrp="1"/>
          </p:cNvSpPr>
          <p:nvPr>
            <p:ph idx="1"/>
          </p:nvPr>
        </p:nvSpPr>
        <p:spPr/>
        <p:txBody>
          <a:bodyPr>
            <a:normAutofit/>
          </a:bodyPr>
          <a:lstStyle/>
          <a:p>
            <a:pPr indent="-273050" defTabSz="273050">
              <a:spcBef>
                <a:spcPct val="0"/>
              </a:spcBef>
              <a:buFont typeface="Arial" charset="0"/>
              <a:buChar char="•"/>
            </a:pPr>
            <a:r>
              <a:rPr lang="en-US" sz="2000" dirty="0" smtClean="0">
                <a:latin typeface="+mj-lt"/>
                <a:cs typeface="Times New Roman" pitchFamily="18" charset="0"/>
              </a:rPr>
              <a:t>Inflation forecast targeting versus instrument targeting.</a:t>
            </a:r>
          </a:p>
          <a:p>
            <a:pPr indent="-273050" defTabSz="273050">
              <a:spcBef>
                <a:spcPct val="0"/>
              </a:spcBef>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MPC inflation forecast based on market’s expectation for the future policy path, not a TR.</a:t>
            </a:r>
          </a:p>
          <a:p>
            <a:pPr indent="-273050" defTabSz="273050">
              <a:spcBef>
                <a:spcPct val="0"/>
              </a:spcBef>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However, MPC members and staff review prescriptions from a number of measures of the stance of policy as part of its “suite of models” approach.</a:t>
            </a:r>
          </a:p>
          <a:p>
            <a:pPr indent="-273050" defTabSz="273050">
              <a:spcBef>
                <a:spcPct val="0"/>
              </a:spcBef>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Staff analyzes and compares TR prescriptions to actual policy rates.</a:t>
            </a:r>
          </a:p>
          <a:p>
            <a:pPr indent="-273050" defTabSz="273050">
              <a:spcBef>
                <a:spcPct val="0"/>
              </a:spcBef>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Policy rules used in estimated and calibrated models “to inform thinking about issues of monetary strategy.”</a:t>
            </a: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Taylor Rule and the Practice of Central Banking</a:t>
            </a:r>
          </a:p>
        </p:txBody>
      </p:sp>
      <p:sp>
        <p:nvSpPr>
          <p:cNvPr id="3" name="Content Placeholder 2"/>
          <p:cNvSpPr>
            <a:spLocks noGrp="1"/>
          </p:cNvSpPr>
          <p:nvPr>
            <p:ph idx="1"/>
          </p:nvPr>
        </p:nvSpPr>
        <p:spPr/>
        <p:txBody>
          <a:bodyPr>
            <a:normAutofit/>
          </a:bodyPr>
          <a:lstStyle/>
          <a:p>
            <a:pPr indent="-274320" defTabSz="274320">
              <a:spcBef>
                <a:spcPts val="0"/>
              </a:spcBef>
              <a:defRPr/>
            </a:pPr>
            <a:r>
              <a:rPr lang="en-US" sz="2000" dirty="0" smtClean="0">
                <a:latin typeface="+mj-lt"/>
                <a:cs typeface="Times New Roman" pitchFamily="18" charset="0"/>
              </a:rPr>
              <a:t>How has the Taylor rule influenced deliberations </a:t>
            </a:r>
            <a:r>
              <a:rPr lang="en-US" sz="2000" dirty="0" smtClean="0">
                <a:latin typeface="+mj-lt"/>
                <a:cs typeface="Times New Roman" pitchFamily="18" charset="0"/>
              </a:rPr>
              <a:t>and decision-making </a:t>
            </a:r>
            <a:r>
              <a:rPr lang="en-US" sz="2000" dirty="0" smtClean="0">
                <a:latin typeface="+mj-lt"/>
                <a:cs typeface="Times New Roman" pitchFamily="18" charset="0"/>
              </a:rPr>
              <a:t>at central banks?</a:t>
            </a:r>
          </a:p>
          <a:p>
            <a:pPr indent="-274320" defTabSz="274320">
              <a:spcBef>
                <a:spcPts val="0"/>
              </a:spcBef>
              <a:buNone/>
              <a:defRPr/>
            </a:pPr>
            <a:endParaRPr lang="en-US" sz="2000"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Extension of a broader paper on the intellectual history of </a:t>
            </a:r>
            <a:r>
              <a:rPr lang="en-US" sz="2000" dirty="0" smtClean="0">
                <a:latin typeface="+mj-lt"/>
                <a:cs typeface="Times New Roman" pitchFamily="18" charset="0"/>
              </a:rPr>
              <a:t>monetary </a:t>
            </a:r>
            <a:r>
              <a:rPr lang="en-US" sz="2000" dirty="0" smtClean="0">
                <a:latin typeface="+mj-lt"/>
                <a:cs typeface="Times New Roman" pitchFamily="18" charset="0"/>
              </a:rPr>
              <a:t>policy rules—from Adam Smith to John </a:t>
            </a:r>
            <a:r>
              <a:rPr lang="en-US" sz="2000" dirty="0" smtClean="0">
                <a:latin typeface="+mj-lt"/>
                <a:cs typeface="Times New Roman" pitchFamily="18" charset="0"/>
              </a:rPr>
              <a:t>Taylor—prepared </a:t>
            </a:r>
            <a:r>
              <a:rPr lang="en-US" sz="2000" dirty="0" smtClean="0">
                <a:latin typeface="+mj-lt"/>
                <a:cs typeface="Times New Roman" pitchFamily="18" charset="0"/>
              </a:rPr>
              <a:t>for the Dallas Fed Conference in honor of John Taylor.</a:t>
            </a:r>
          </a:p>
          <a:p>
            <a:pPr indent="-274320" defTabSz="274320">
              <a:spcBef>
                <a:spcPts val="0"/>
              </a:spcBef>
              <a:buNone/>
              <a:defRPr/>
            </a:pPr>
            <a:endParaRPr lang="en-US" sz="2000"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This paper focuses on the influence of the TR on the FOMC </a:t>
            </a:r>
            <a:r>
              <a:rPr lang="en-US" sz="2000" dirty="0" smtClean="0">
                <a:latin typeface="+mj-lt"/>
                <a:cs typeface="Times New Roman" pitchFamily="18" charset="0"/>
              </a:rPr>
              <a:t>and other central </a:t>
            </a:r>
            <a:r>
              <a:rPr lang="en-US" sz="2000" dirty="0" smtClean="0">
                <a:latin typeface="+mj-lt"/>
                <a:cs typeface="Times New Roman" pitchFamily="18" charset="0"/>
              </a:rPr>
              <a:t>banks.</a:t>
            </a:r>
          </a:p>
          <a:p>
            <a:pPr indent="-274320" defTabSz="274320">
              <a:spcBef>
                <a:spcPts val="0"/>
              </a:spcBef>
              <a:buNone/>
              <a:defRPr/>
            </a:pPr>
            <a:endParaRPr lang="en-US" sz="2000"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Examines transcripts of FOMC meetings, and minutes, </a:t>
            </a:r>
            <a:r>
              <a:rPr lang="en-US" sz="2000" dirty="0" smtClean="0">
                <a:latin typeface="+mj-lt"/>
                <a:cs typeface="Times New Roman" pitchFamily="18" charset="0"/>
              </a:rPr>
              <a:t>statements</a:t>
            </a:r>
            <a:r>
              <a:rPr lang="en-US" sz="2000" dirty="0" smtClean="0">
                <a:latin typeface="+mj-lt"/>
                <a:cs typeface="Times New Roman" pitchFamily="18" charset="0"/>
              </a:rPr>
              <a:t>, </a:t>
            </a:r>
            <a:r>
              <a:rPr lang="en-US" sz="2000" dirty="0" smtClean="0">
                <a:latin typeface="+mj-lt"/>
                <a:cs typeface="Times New Roman" pitchFamily="18" charset="0"/>
              </a:rPr>
              <a:t>and speeches </a:t>
            </a:r>
            <a:r>
              <a:rPr lang="en-US" sz="2000" dirty="0" smtClean="0">
                <a:latin typeface="+mj-lt"/>
                <a:cs typeface="Times New Roman" pitchFamily="18" charset="0"/>
              </a:rPr>
              <a:t>by central bankers and their staffs.</a:t>
            </a: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Other Central Banks</a:t>
            </a:r>
            <a:endParaRPr lang="en-US" sz="2400" dirty="0"/>
          </a:p>
        </p:txBody>
      </p:sp>
      <p:sp>
        <p:nvSpPr>
          <p:cNvPr id="3" name="Content Placeholder 2"/>
          <p:cNvSpPr>
            <a:spLocks noGrp="1"/>
          </p:cNvSpPr>
          <p:nvPr>
            <p:ph idx="1"/>
          </p:nvPr>
        </p:nvSpPr>
        <p:spPr/>
        <p:txBody>
          <a:bodyPr>
            <a:normAutofit/>
          </a:bodyPr>
          <a:lstStyle/>
          <a:p>
            <a:pPr indent="-273050" defTabSz="273050">
              <a:spcBef>
                <a:spcPct val="0"/>
              </a:spcBef>
              <a:buFont typeface="Arial" charset="0"/>
              <a:buChar char="•"/>
            </a:pPr>
            <a:r>
              <a:rPr lang="en-US" sz="2000" dirty="0" smtClean="0">
                <a:latin typeface="+mj-lt"/>
                <a:cs typeface="Times New Roman" pitchFamily="18" charset="0"/>
              </a:rPr>
              <a:t>Inflation </a:t>
            </a:r>
            <a:r>
              <a:rPr lang="en-US" sz="2000" dirty="0" err="1" smtClean="0">
                <a:latin typeface="+mj-lt"/>
                <a:cs typeface="Times New Roman" pitchFamily="18" charset="0"/>
              </a:rPr>
              <a:t>targeters</a:t>
            </a:r>
            <a:r>
              <a:rPr lang="en-US" sz="2000" dirty="0" smtClean="0">
                <a:latin typeface="+mj-lt"/>
                <a:cs typeface="Times New Roman" pitchFamily="18" charset="0"/>
              </a:rPr>
              <a:t>—Australia, New Zealand, SNB, </a:t>
            </a:r>
            <a:r>
              <a:rPr lang="en-US" sz="2000" dirty="0" smtClean="0">
                <a:latin typeface="+mj-lt"/>
                <a:cs typeface="Times New Roman" pitchFamily="18" charset="0"/>
              </a:rPr>
              <a:t>etc—apply </a:t>
            </a:r>
            <a:r>
              <a:rPr lang="en-US" sz="2000" dirty="0" smtClean="0">
                <a:latin typeface="+mj-lt"/>
                <a:cs typeface="Times New Roman" pitchFamily="18" charset="0"/>
              </a:rPr>
              <a:t>TR in similar fashion to BoE.  </a:t>
            </a:r>
          </a:p>
          <a:p>
            <a:pPr indent="-273050" defTabSz="273050">
              <a:spcBef>
                <a:spcPct val="0"/>
              </a:spcBef>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Central Banks in emerging markets.</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Exchange rate an issue in open economies—include or not include?</a:t>
            </a: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Summary</a:t>
            </a:r>
            <a:endParaRPr lang="en-US" sz="2400" dirty="0"/>
          </a:p>
        </p:txBody>
      </p:sp>
      <p:sp>
        <p:nvSpPr>
          <p:cNvPr id="3" name="Content Placeholder 2"/>
          <p:cNvSpPr>
            <a:spLocks noGrp="1"/>
          </p:cNvSpPr>
          <p:nvPr>
            <p:ph idx="1"/>
          </p:nvPr>
        </p:nvSpPr>
        <p:spPr/>
        <p:txBody>
          <a:bodyPr>
            <a:normAutofit/>
          </a:bodyPr>
          <a:lstStyle/>
          <a:p>
            <a:pPr indent="-273050" defTabSz="273050">
              <a:spcBef>
                <a:spcPct val="0"/>
              </a:spcBef>
              <a:buFont typeface="Arial" charset="0"/>
              <a:buChar char="•"/>
            </a:pPr>
            <a:r>
              <a:rPr lang="en-US" sz="2000" dirty="0" smtClean="0">
                <a:latin typeface="+mj-lt"/>
                <a:cs typeface="Times New Roman" pitchFamily="18" charset="0"/>
              </a:rPr>
              <a:t>TR has changed policymakers’ thinking about monetary policy. No longer seen strictly as a period-by-period optimization problem.</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Importance of systematic policy widely recognized, but some policymakers (Greenspan) still argue for discretion.</a:t>
            </a:r>
          </a:p>
          <a:p>
            <a:pPr indent="-273050" defTabSz="273050">
              <a:spcBef>
                <a:spcPct val="0"/>
              </a:spcBef>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Part of a movement toward greater transparency, independence, and credibility.</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Overall, TR has clearly advanced the practice of central banking.</a:t>
            </a: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2128617" y="2396499"/>
            <a:ext cx="4765959" cy="19502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Outline</a:t>
            </a:r>
            <a:endParaRPr lang="en-US" sz="2400" dirty="0" smtClean="0"/>
          </a:p>
        </p:txBody>
      </p:sp>
      <p:sp>
        <p:nvSpPr>
          <p:cNvPr id="3" name="Content Placeholder 2"/>
          <p:cNvSpPr>
            <a:spLocks noGrp="1"/>
          </p:cNvSpPr>
          <p:nvPr>
            <p:ph idx="1"/>
          </p:nvPr>
        </p:nvSpPr>
        <p:spPr/>
        <p:txBody>
          <a:bodyPr>
            <a:normAutofit/>
          </a:bodyPr>
          <a:lstStyle/>
          <a:p>
            <a:pPr indent="-274320" defTabSz="274320">
              <a:lnSpc>
                <a:spcPct val="200000"/>
              </a:lnSpc>
              <a:spcBef>
                <a:spcPts val="0"/>
              </a:spcBef>
              <a:defRPr/>
            </a:pPr>
            <a:r>
              <a:rPr lang="en-US" sz="2000" dirty="0" smtClean="0">
                <a:latin typeface="+mj-lt"/>
                <a:cs typeface="Times New Roman" pitchFamily="18" charset="0"/>
              </a:rPr>
              <a:t>Why the Taylor Rule came to rule.</a:t>
            </a:r>
          </a:p>
          <a:p>
            <a:pPr indent="-274320" defTabSz="274320">
              <a:lnSpc>
                <a:spcPct val="200000"/>
              </a:lnSpc>
              <a:spcBef>
                <a:spcPts val="0"/>
              </a:spcBef>
              <a:defRPr/>
            </a:pPr>
            <a:r>
              <a:rPr lang="en-US" sz="2000" dirty="0" smtClean="0">
                <a:latin typeface="+mj-lt"/>
                <a:cs typeface="Times New Roman" pitchFamily="18" charset="0"/>
              </a:rPr>
              <a:t>Impact on the FOMC.</a:t>
            </a:r>
          </a:p>
          <a:p>
            <a:pPr indent="-274320" defTabSz="274320">
              <a:lnSpc>
                <a:spcPct val="200000"/>
              </a:lnSpc>
              <a:spcBef>
                <a:spcPts val="0"/>
              </a:spcBef>
              <a:defRPr/>
            </a:pPr>
            <a:r>
              <a:rPr lang="en-US" sz="2000" dirty="0" smtClean="0">
                <a:latin typeface="+mj-lt"/>
                <a:cs typeface="Times New Roman" pitchFamily="18" charset="0"/>
              </a:rPr>
              <a:t>Impact on other central banks.</a:t>
            </a:r>
          </a:p>
          <a:p>
            <a:pPr lvl="1" indent="-274320" defTabSz="274320">
              <a:spcBef>
                <a:spcPts val="0"/>
              </a:spcBef>
              <a:defRPr/>
            </a:pPr>
            <a:r>
              <a:rPr lang="en-US" sz="2000" dirty="0" smtClean="0">
                <a:latin typeface="+mj-lt"/>
                <a:cs typeface="Times New Roman" pitchFamily="18" charset="0"/>
              </a:rPr>
              <a:t>ECB</a:t>
            </a:r>
          </a:p>
          <a:p>
            <a:pPr lvl="1" indent="-274320" defTabSz="274320">
              <a:spcBef>
                <a:spcPts val="0"/>
              </a:spcBef>
              <a:defRPr/>
            </a:pPr>
            <a:r>
              <a:rPr lang="en-US" sz="2000" dirty="0" smtClean="0">
                <a:latin typeface="+mj-lt"/>
                <a:cs typeface="Times New Roman" pitchFamily="18" charset="0"/>
              </a:rPr>
              <a:t>Bank of Japan</a:t>
            </a:r>
          </a:p>
          <a:p>
            <a:pPr lvl="1" indent="-274320" defTabSz="274320">
              <a:spcBef>
                <a:spcPts val="0"/>
              </a:spcBef>
              <a:defRPr/>
            </a:pPr>
            <a:r>
              <a:rPr lang="en-US" sz="2000" dirty="0" smtClean="0">
                <a:latin typeface="+mj-lt"/>
                <a:cs typeface="Times New Roman" pitchFamily="18" charset="0"/>
              </a:rPr>
              <a:t>Bank of England</a:t>
            </a:r>
          </a:p>
          <a:p>
            <a:pPr lvl="1" indent="-274320" defTabSz="274320">
              <a:spcBef>
                <a:spcPts val="0"/>
              </a:spcBef>
              <a:defRPr/>
            </a:pPr>
            <a:r>
              <a:rPr lang="en-US" sz="2000" dirty="0" smtClean="0">
                <a:latin typeface="+mj-lt"/>
                <a:cs typeface="Times New Roman" pitchFamily="18" charset="0"/>
              </a:rPr>
              <a:t>Others</a:t>
            </a:r>
            <a:endParaRPr lang="en-US" sz="2000" dirty="0" smtClean="0">
              <a:latin typeface="+mj-lt"/>
              <a:cs typeface="Times New Roman" pitchFamily="18" charset="0"/>
            </a:endParaRP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Policy environment before the Taylor Rule</a:t>
            </a:r>
            <a:endParaRPr lang="en-US" sz="2400" dirty="0" smtClean="0"/>
          </a:p>
        </p:txBody>
      </p:sp>
      <p:sp>
        <p:nvSpPr>
          <p:cNvPr id="3" name="Content Placeholder 2"/>
          <p:cNvSpPr>
            <a:spLocks noGrp="1"/>
          </p:cNvSpPr>
          <p:nvPr>
            <p:ph idx="1"/>
          </p:nvPr>
        </p:nvSpPr>
        <p:spPr/>
        <p:txBody>
          <a:bodyPr>
            <a:normAutofit/>
          </a:bodyPr>
          <a:lstStyle/>
          <a:p>
            <a:pPr indent="-273050" defTabSz="273050">
              <a:spcBef>
                <a:spcPct val="0"/>
              </a:spcBef>
              <a:buFont typeface="Arial" charset="0"/>
              <a:buChar char="•"/>
            </a:pPr>
            <a:r>
              <a:rPr lang="en-US" sz="2000" dirty="0" smtClean="0">
                <a:latin typeface="+mj-lt"/>
                <a:cs typeface="Times New Roman" pitchFamily="18" charset="0"/>
              </a:rPr>
              <a:t>Period-by-period optimization problem.</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Lack of transparency.</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Gradual demise of monetary aggregates as intermediate targets or indicators, at least in the United States.</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In much academic research, monetary policy modeled as an exogenous money supply process.</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Bernanke and </a:t>
            </a:r>
            <a:r>
              <a:rPr lang="en-US" sz="2000" dirty="0" err="1" smtClean="0">
                <a:latin typeface="+mj-lt"/>
                <a:cs typeface="Times New Roman" pitchFamily="18" charset="0"/>
              </a:rPr>
              <a:t>Mishkin</a:t>
            </a:r>
            <a:r>
              <a:rPr lang="en-US" sz="2000" dirty="0" smtClean="0">
                <a:latin typeface="+mj-lt"/>
                <a:cs typeface="Times New Roman" pitchFamily="18" charset="0"/>
              </a:rPr>
              <a:t>: “Monetary policy rules do not allow the monetary authorities to respond to unforeseen circumstances.”</a:t>
            </a:r>
          </a:p>
          <a:p>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Changes started taking place in the early 1990s</a:t>
            </a:r>
            <a:endParaRPr lang="en-US" sz="2400" dirty="0" smtClean="0"/>
          </a:p>
        </p:txBody>
      </p:sp>
      <p:sp>
        <p:nvSpPr>
          <p:cNvPr id="3" name="Content Placeholder 2"/>
          <p:cNvSpPr>
            <a:spLocks noGrp="1"/>
          </p:cNvSpPr>
          <p:nvPr>
            <p:ph idx="1"/>
          </p:nvPr>
        </p:nvSpPr>
        <p:spPr/>
        <p:txBody>
          <a:bodyPr>
            <a:normAutofit/>
          </a:bodyPr>
          <a:lstStyle/>
          <a:p>
            <a:pPr indent="-273050" defTabSz="273050">
              <a:spcBef>
                <a:spcPct val="0"/>
              </a:spcBef>
              <a:buFont typeface="Arial" charset="0"/>
              <a:buChar char="•"/>
            </a:pPr>
            <a:r>
              <a:rPr lang="en-US" sz="2000" dirty="0" smtClean="0">
                <a:latin typeface="+mj-lt"/>
                <a:cs typeface="Times New Roman" pitchFamily="18" charset="0"/>
              </a:rPr>
              <a:t>Many central banks gained independence.</a:t>
            </a:r>
          </a:p>
          <a:p>
            <a:pPr indent="-273050" defTabSz="273050">
              <a:spcBef>
                <a:spcPct val="0"/>
              </a:spcBef>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Central bankers become more serious about lowering inflation.</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Some central banks began formally targeting inflation, </a:t>
            </a:r>
            <a:r>
              <a:rPr lang="en-US" sz="2000" dirty="0" smtClean="0">
                <a:latin typeface="+mj-lt"/>
                <a:cs typeface="Times New Roman" pitchFamily="18" charset="0"/>
              </a:rPr>
              <a:t>beginning </a:t>
            </a:r>
            <a:r>
              <a:rPr lang="en-US" sz="2000" dirty="0" smtClean="0">
                <a:latin typeface="+mj-lt"/>
                <a:cs typeface="Times New Roman" pitchFamily="18" charset="0"/>
              </a:rPr>
              <a:t>with the RBNZ and followed by the </a:t>
            </a:r>
            <a:r>
              <a:rPr lang="en-US" sz="2000" dirty="0" err="1" smtClean="0">
                <a:latin typeface="+mj-lt"/>
                <a:cs typeface="Times New Roman" pitchFamily="18" charset="0"/>
              </a:rPr>
              <a:t>BoC</a:t>
            </a:r>
            <a:r>
              <a:rPr lang="en-US" sz="2000" dirty="0" smtClean="0">
                <a:latin typeface="+mj-lt"/>
                <a:cs typeface="Times New Roman" pitchFamily="18" charset="0"/>
              </a:rPr>
              <a:t> and BoE.</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Breakdown of the European Exchange Rate Mechanism.</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Academic research advocates rules over discretion.</a:t>
            </a:r>
          </a:p>
          <a:p>
            <a:pPr indent="-273050" defTabSz="273050">
              <a:spcBef>
                <a:spcPct val="0"/>
              </a:spcBef>
              <a:buFont typeface="Arial" charset="0"/>
              <a:buChar char="•"/>
            </a:pPr>
            <a:endParaRPr lang="en-US" sz="2000" dirty="0" smtClean="0">
              <a:latin typeface="+mj-lt"/>
              <a:cs typeface="Times New Roman" pitchFamily="18" charset="0"/>
            </a:endParaRPr>
          </a:p>
          <a:p>
            <a:pPr indent="-273050" defTabSz="273050">
              <a:spcBef>
                <a:spcPct val="0"/>
              </a:spcBef>
              <a:buFont typeface="Arial" charset="0"/>
              <a:buChar char="•"/>
            </a:pPr>
            <a:r>
              <a:rPr lang="en-US" sz="2000" dirty="0" smtClean="0">
                <a:latin typeface="+mj-lt"/>
                <a:cs typeface="Times New Roman" pitchFamily="18" charset="0"/>
              </a:rPr>
              <a:t>Taylor suggests a simple rule with the policy rate on the left </a:t>
            </a:r>
            <a:r>
              <a:rPr lang="en-US" sz="2000" dirty="0" smtClean="0">
                <a:latin typeface="+mj-lt"/>
                <a:cs typeface="Times New Roman" pitchFamily="18" charset="0"/>
              </a:rPr>
              <a:t>hand </a:t>
            </a:r>
            <a:r>
              <a:rPr lang="en-US" sz="2000" dirty="0" smtClean="0">
                <a:latin typeface="+mj-lt"/>
                <a:cs typeface="Times New Roman" pitchFamily="18" charset="0"/>
              </a:rPr>
              <a:t>side.</a:t>
            </a:r>
          </a:p>
          <a:p>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Why was the TR so influential?</a:t>
            </a:r>
            <a:endParaRPr lang="en-US" sz="2400" dirty="0" smtClean="0"/>
          </a:p>
        </p:txBody>
      </p:sp>
      <p:sp>
        <p:nvSpPr>
          <p:cNvPr id="3" name="Content Placeholder 2"/>
          <p:cNvSpPr>
            <a:spLocks noGrp="1"/>
          </p:cNvSpPr>
          <p:nvPr>
            <p:ph idx="1"/>
          </p:nvPr>
        </p:nvSpPr>
        <p:spPr/>
        <p:txBody>
          <a:bodyPr>
            <a:normAutofit/>
          </a:bodyPr>
          <a:lstStyle/>
          <a:p>
            <a:pPr indent="-274320" defTabSz="274320">
              <a:spcBef>
                <a:spcPts val="0"/>
              </a:spcBef>
              <a:defRPr/>
            </a:pPr>
            <a:r>
              <a:rPr lang="en-US" sz="2000" dirty="0" smtClean="0">
                <a:latin typeface="+mj-lt"/>
                <a:cs typeface="Times New Roman" pitchFamily="18" charset="0"/>
              </a:rPr>
              <a:t>Simple</a:t>
            </a:r>
          </a:p>
          <a:p>
            <a:pPr marL="914400" lvl="3" indent="-274320" defTabSz="274320">
              <a:spcBef>
                <a:spcPts val="0"/>
              </a:spcBef>
              <a:buSzPct val="75000"/>
              <a:buFont typeface="Calibri" pitchFamily="34" charset="0"/>
              <a:buChar char="–"/>
              <a:defRPr/>
            </a:pPr>
            <a:r>
              <a:rPr lang="en-US" dirty="0" smtClean="0">
                <a:latin typeface="+mj-lt"/>
                <a:cs typeface="Times New Roman" pitchFamily="18" charset="0"/>
              </a:rPr>
              <a:t>Policy rate directly related to the goals of policy.</a:t>
            </a:r>
          </a:p>
          <a:p>
            <a:pPr marL="914400" lvl="3" indent="-274320" defTabSz="274320">
              <a:spcBef>
                <a:spcPts val="0"/>
              </a:spcBef>
              <a:buSzPct val="75000"/>
              <a:buFont typeface="Calibri" pitchFamily="34" charset="0"/>
              <a:buChar char="–"/>
              <a:defRPr/>
            </a:pPr>
            <a:r>
              <a:rPr lang="en-US" dirty="0" smtClean="0">
                <a:latin typeface="+mj-lt"/>
                <a:cs typeface="Times New Roman" pitchFamily="18" charset="0"/>
              </a:rPr>
              <a:t>Need only know current output gap and inflation to implement.</a:t>
            </a:r>
          </a:p>
          <a:p>
            <a:pPr marL="914400" lvl="3" indent="-274320" defTabSz="274320">
              <a:spcBef>
                <a:spcPts val="0"/>
              </a:spcBef>
              <a:buSzPct val="75000"/>
              <a:buFont typeface="Calibri" pitchFamily="34" charset="0"/>
              <a:buChar char="–"/>
              <a:defRPr/>
            </a:pPr>
            <a:r>
              <a:rPr lang="en-US" dirty="0" smtClean="0">
                <a:latin typeface="+mj-lt"/>
                <a:cs typeface="Times New Roman" pitchFamily="18" charset="0"/>
              </a:rPr>
              <a:t>Taylor provided all the key parameters—eq. real interest rate, inflation target, and coefficients on output and inflation.</a:t>
            </a:r>
          </a:p>
          <a:p>
            <a:pPr marL="914400" lvl="3" indent="-274320" defTabSz="274320">
              <a:spcBef>
                <a:spcPts val="0"/>
              </a:spcBef>
              <a:buNone/>
              <a:defRPr/>
            </a:pPr>
            <a:endParaRPr lang="en-US"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Intuitive</a:t>
            </a:r>
          </a:p>
          <a:p>
            <a:pPr marL="914400" lvl="2" indent="-273050" defTabSz="274320">
              <a:spcBef>
                <a:spcPts val="0"/>
              </a:spcBef>
              <a:buSzPct val="75000"/>
              <a:buFont typeface="Calibri" pitchFamily="34" charset="0"/>
              <a:buChar char="–"/>
              <a:defRPr/>
            </a:pPr>
            <a:r>
              <a:rPr lang="en-US" sz="2000" dirty="0" smtClean="0">
                <a:latin typeface="+mj-lt"/>
                <a:cs typeface="Times New Roman" pitchFamily="18" charset="0"/>
              </a:rPr>
              <a:t>Lean against the wind of aggregate demand shocks.</a:t>
            </a:r>
          </a:p>
          <a:p>
            <a:pPr marL="914400" lvl="2" indent="-273050" defTabSz="274320">
              <a:spcBef>
                <a:spcPts val="0"/>
              </a:spcBef>
              <a:buSzPct val="75000"/>
              <a:buFont typeface="Calibri" pitchFamily="34" charset="0"/>
              <a:buChar char="–"/>
              <a:defRPr/>
            </a:pPr>
            <a:r>
              <a:rPr lang="en-US" sz="2000" dirty="0" smtClean="0">
                <a:latin typeface="+mj-lt"/>
                <a:cs typeface="Times New Roman" pitchFamily="18" charset="0"/>
              </a:rPr>
              <a:t>Balanced approach to supply shocks.</a:t>
            </a:r>
          </a:p>
          <a:p>
            <a:pPr marL="914400" lvl="2" indent="-273050" defTabSz="274320">
              <a:spcBef>
                <a:spcPts val="0"/>
              </a:spcBef>
              <a:buSzPct val="75000"/>
              <a:buFont typeface="Calibri" pitchFamily="34" charset="0"/>
              <a:buChar char="–"/>
              <a:defRPr/>
            </a:pPr>
            <a:r>
              <a:rPr lang="en-US" sz="2000" dirty="0" smtClean="0">
                <a:latin typeface="+mj-lt"/>
                <a:cs typeface="Times New Roman" pitchFamily="18" charset="0"/>
              </a:rPr>
              <a:t>Taylor principle ensures inflation remains anchored at target.</a:t>
            </a:r>
          </a:p>
          <a:p>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Why was the TR so influential?</a:t>
            </a:r>
            <a:endParaRPr lang="en-US" sz="2400" dirty="0" smtClean="0"/>
          </a:p>
        </p:txBody>
      </p:sp>
      <p:sp>
        <p:nvSpPr>
          <p:cNvPr id="3" name="Content Placeholder 2"/>
          <p:cNvSpPr>
            <a:spLocks noGrp="1"/>
          </p:cNvSpPr>
          <p:nvPr>
            <p:ph idx="1"/>
          </p:nvPr>
        </p:nvSpPr>
        <p:spPr/>
        <p:txBody>
          <a:bodyPr>
            <a:normAutofit/>
          </a:bodyPr>
          <a:lstStyle/>
          <a:p>
            <a:pPr indent="-274320" defTabSz="274320">
              <a:spcBef>
                <a:spcPts val="0"/>
              </a:spcBef>
              <a:spcAft>
                <a:spcPts val="600"/>
              </a:spcAft>
              <a:defRPr/>
            </a:pPr>
            <a:r>
              <a:rPr lang="en-US" sz="2000" dirty="0" smtClean="0">
                <a:latin typeface="+mj-lt"/>
                <a:cs typeface="Times New Roman" pitchFamily="18" charset="0"/>
              </a:rPr>
              <a:t>Focus on short-term interest rate as policy instrument.</a:t>
            </a:r>
          </a:p>
          <a:p>
            <a:pPr marL="914400" lvl="3" indent="-274320" defTabSz="274320">
              <a:spcBef>
                <a:spcPts val="0"/>
              </a:spcBef>
              <a:spcAft>
                <a:spcPts val="600"/>
              </a:spcAft>
              <a:buSzPct val="75000"/>
              <a:buFont typeface="Calibri" pitchFamily="34" charset="0"/>
              <a:buChar char="–"/>
              <a:defRPr/>
            </a:pPr>
            <a:r>
              <a:rPr lang="en-US" dirty="0" smtClean="0">
                <a:latin typeface="+mj-lt"/>
                <a:cs typeface="Times New Roman" pitchFamily="18" charset="0"/>
              </a:rPr>
              <a:t>Most central banks in large industrial economies were using interest rate instrument.</a:t>
            </a:r>
          </a:p>
          <a:p>
            <a:pPr marL="914400" lvl="3" indent="-274320" defTabSz="274320">
              <a:spcBef>
                <a:spcPts val="0"/>
              </a:spcBef>
              <a:buNone/>
              <a:defRPr/>
            </a:pPr>
            <a:endParaRPr lang="en-US" dirty="0" smtClean="0">
              <a:latin typeface="+mj-lt"/>
              <a:cs typeface="Times New Roman" pitchFamily="18" charset="0"/>
            </a:endParaRPr>
          </a:p>
          <a:p>
            <a:pPr indent="-274320" defTabSz="274320">
              <a:spcBef>
                <a:spcPts val="0"/>
              </a:spcBef>
              <a:spcAft>
                <a:spcPts val="600"/>
              </a:spcAft>
              <a:defRPr/>
            </a:pPr>
            <a:r>
              <a:rPr lang="en-US" sz="2000" dirty="0" smtClean="0">
                <a:latin typeface="+mj-lt"/>
                <a:cs typeface="Times New Roman" pitchFamily="18" charset="0"/>
              </a:rPr>
              <a:t>Described U.S. monetary policy during a period of relatively </a:t>
            </a:r>
            <a:r>
              <a:rPr lang="en-US" sz="2000" dirty="0" smtClean="0">
                <a:latin typeface="+mj-lt"/>
                <a:cs typeface="Times New Roman" pitchFamily="18" charset="0"/>
              </a:rPr>
              <a:t>good </a:t>
            </a:r>
            <a:r>
              <a:rPr lang="en-US" sz="2000" dirty="0" smtClean="0">
                <a:latin typeface="+mj-lt"/>
                <a:cs typeface="Times New Roman" pitchFamily="18" charset="0"/>
              </a:rPr>
              <a:t>macroeconomic performance.</a:t>
            </a:r>
          </a:p>
          <a:p>
            <a:pPr marL="914400" lvl="2" indent="-273050" defTabSz="274320">
              <a:spcBef>
                <a:spcPts val="0"/>
              </a:spcBef>
              <a:spcAft>
                <a:spcPts val="600"/>
              </a:spcAft>
              <a:buSzPct val="75000"/>
              <a:buFont typeface="Calibri" pitchFamily="34" charset="0"/>
              <a:buChar char="–"/>
              <a:defRPr/>
            </a:pPr>
            <a:r>
              <a:rPr lang="en-US" sz="2000" dirty="0" smtClean="0">
                <a:latin typeface="+mj-lt"/>
                <a:cs typeface="Times New Roman" pitchFamily="18" charset="0"/>
              </a:rPr>
              <a:t>Positive and normative implications.</a:t>
            </a:r>
          </a:p>
          <a:p>
            <a:pPr marL="914400" lvl="2" indent="-273050" defTabSz="274320">
              <a:spcBef>
                <a:spcPts val="0"/>
              </a:spcBef>
              <a:spcAft>
                <a:spcPts val="600"/>
              </a:spcAft>
              <a:buSzPct val="75000"/>
              <a:buFont typeface="Calibri" pitchFamily="34" charset="0"/>
              <a:buChar char="–"/>
              <a:defRPr/>
            </a:pPr>
            <a:r>
              <a:rPr lang="en-US" sz="2000" dirty="0" smtClean="0">
                <a:latin typeface="+mj-lt"/>
                <a:cs typeface="Times New Roman" pitchFamily="18" charset="0"/>
              </a:rPr>
              <a:t>Continue to follow the rule and continue to have good macro performance. </a:t>
            </a:r>
          </a:p>
          <a:p>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Impact on the FOMC – A guide for policy</a:t>
            </a:r>
            <a:endParaRPr lang="en-US" sz="2400" dirty="0" smtClean="0"/>
          </a:p>
        </p:txBody>
      </p:sp>
      <p:sp>
        <p:nvSpPr>
          <p:cNvPr id="3" name="Content Placeholder 2"/>
          <p:cNvSpPr>
            <a:spLocks noGrp="1"/>
          </p:cNvSpPr>
          <p:nvPr>
            <p:ph idx="1"/>
          </p:nvPr>
        </p:nvSpPr>
        <p:spPr/>
        <p:txBody>
          <a:bodyPr>
            <a:normAutofit/>
          </a:bodyPr>
          <a:lstStyle/>
          <a:p>
            <a:pPr indent="-274320" defTabSz="274320">
              <a:spcBef>
                <a:spcPts val="0"/>
              </a:spcBef>
              <a:defRPr/>
            </a:pPr>
            <a:r>
              <a:rPr lang="en-US" sz="2000" dirty="0" smtClean="0">
                <a:latin typeface="+mj-lt"/>
                <a:cs typeface="Times New Roman" pitchFamily="18" charset="0"/>
              </a:rPr>
              <a:t>Janet </a:t>
            </a:r>
            <a:r>
              <a:rPr lang="en-US" sz="2000" dirty="0" err="1" smtClean="0">
                <a:latin typeface="+mj-lt"/>
                <a:cs typeface="Times New Roman" pitchFamily="18" charset="0"/>
              </a:rPr>
              <a:t>Yellen</a:t>
            </a:r>
            <a:r>
              <a:rPr lang="en-US" sz="2000" dirty="0" smtClean="0">
                <a:latin typeface="+mj-lt"/>
                <a:cs typeface="Times New Roman" pitchFamily="18" charset="0"/>
              </a:rPr>
              <a:t>, then a Governor, was the first to mention the Taylor rule at an FOMC meeting in 1995.</a:t>
            </a:r>
          </a:p>
          <a:p>
            <a:pPr indent="-274320" defTabSz="274320">
              <a:spcBef>
                <a:spcPts val="0"/>
              </a:spcBef>
              <a:defRPr/>
            </a:pPr>
            <a:endParaRPr lang="en-US" sz="2000"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At the meeting, she described the rule and its close approximation to actual FOMC policy decisions since 1986 and suggested that the rule was currently calling for a funds rate of 5.1 percent—close to the current stance of monetary policy. In contrast, she noted, the financial markets were expecting an increase of 150 basis points “before we stop tightening…,” and the </a:t>
            </a:r>
            <a:r>
              <a:rPr lang="en-US" sz="2000" dirty="0" err="1" smtClean="0">
                <a:latin typeface="+mj-lt"/>
                <a:cs typeface="Times New Roman" pitchFamily="18" charset="0"/>
              </a:rPr>
              <a:t>Greenbook</a:t>
            </a:r>
            <a:r>
              <a:rPr lang="en-US" sz="2000" dirty="0" smtClean="0">
                <a:latin typeface="+mj-lt"/>
                <a:cs typeface="Times New Roman" pitchFamily="18" charset="0"/>
              </a:rPr>
              <a:t> suggested the federal funds rate should be 7 percent. “I do not disagree with the </a:t>
            </a:r>
            <a:r>
              <a:rPr lang="en-US" sz="2000" dirty="0" err="1" smtClean="0">
                <a:latin typeface="+mj-lt"/>
                <a:cs typeface="Times New Roman" pitchFamily="18" charset="0"/>
              </a:rPr>
              <a:t>Greenbook</a:t>
            </a:r>
            <a:r>
              <a:rPr lang="en-US" sz="2000" dirty="0" smtClean="0">
                <a:latin typeface="+mj-lt"/>
                <a:cs typeface="Times New Roman" pitchFamily="18" charset="0"/>
              </a:rPr>
              <a:t> strategy. But the Taylor rule and other rules… call for a rate in the 5 percent range, which is where we already are. Therefore, I am not imagining another 150 basis points.”</a:t>
            </a:r>
          </a:p>
          <a:p>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cs typeface="Times New Roman" pitchFamily="18" charset="0"/>
              </a:rPr>
              <a:t>Governors Meyer, </a:t>
            </a:r>
            <a:r>
              <a:rPr lang="en-US" sz="2400" dirty="0" err="1" smtClean="0">
                <a:cs typeface="Times New Roman" pitchFamily="18" charset="0"/>
              </a:rPr>
              <a:t>Gramlich</a:t>
            </a:r>
            <a:r>
              <a:rPr lang="en-US" sz="2400" dirty="0" smtClean="0">
                <a:cs typeface="Times New Roman" pitchFamily="18" charset="0"/>
              </a:rPr>
              <a:t>, and President Parry were also early adopters:</a:t>
            </a:r>
            <a:endParaRPr lang="en-US" sz="2400" dirty="0" smtClean="0"/>
          </a:p>
        </p:txBody>
      </p:sp>
      <p:sp>
        <p:nvSpPr>
          <p:cNvPr id="3" name="Content Placeholder 2"/>
          <p:cNvSpPr>
            <a:spLocks noGrp="1"/>
          </p:cNvSpPr>
          <p:nvPr>
            <p:ph idx="1"/>
          </p:nvPr>
        </p:nvSpPr>
        <p:spPr/>
        <p:txBody>
          <a:bodyPr>
            <a:normAutofit/>
          </a:bodyPr>
          <a:lstStyle/>
          <a:p>
            <a:pPr indent="-274320" defTabSz="274320">
              <a:spcBef>
                <a:spcPts val="0"/>
              </a:spcBef>
              <a:defRPr/>
            </a:pPr>
            <a:r>
              <a:rPr lang="en-US" sz="2000" dirty="0" smtClean="0">
                <a:latin typeface="+mj-lt"/>
                <a:cs typeface="Times New Roman" pitchFamily="18" charset="0"/>
              </a:rPr>
              <a:t>Governor Meyer, September 1996:  “[My] judgment is reinforced </a:t>
            </a:r>
            <a:r>
              <a:rPr lang="en-US" sz="2000" dirty="0" smtClean="0">
                <a:latin typeface="+mj-lt"/>
                <a:cs typeface="Times New Roman" pitchFamily="18" charset="0"/>
              </a:rPr>
              <a:t>by </a:t>
            </a:r>
            <a:r>
              <a:rPr lang="en-US" sz="2000" dirty="0" smtClean="0">
                <a:latin typeface="+mj-lt"/>
                <a:cs typeface="Times New Roman" pitchFamily="18" charset="0"/>
              </a:rPr>
              <a:t>the Taylor rule projections that, as Governor </a:t>
            </a:r>
            <a:r>
              <a:rPr lang="en-US" sz="2000" dirty="0" err="1" smtClean="0">
                <a:latin typeface="+mj-lt"/>
                <a:cs typeface="Times New Roman" pitchFamily="18" charset="0"/>
              </a:rPr>
              <a:t>Yellen</a:t>
            </a:r>
            <a:r>
              <a:rPr lang="en-US" sz="2000" dirty="0" smtClean="0">
                <a:latin typeface="+mj-lt"/>
                <a:cs typeface="Times New Roman" pitchFamily="18" charset="0"/>
              </a:rPr>
              <a:t> point out at </a:t>
            </a:r>
            <a:r>
              <a:rPr lang="en-US" sz="2000" dirty="0" smtClean="0">
                <a:latin typeface="+mj-lt"/>
                <a:cs typeface="Times New Roman" pitchFamily="18" charset="0"/>
              </a:rPr>
              <a:t>the last meeting</a:t>
            </a:r>
            <a:r>
              <a:rPr lang="en-US" sz="2000" dirty="0" smtClean="0">
                <a:latin typeface="+mj-lt"/>
                <a:cs typeface="Times New Roman" pitchFamily="18" charset="0"/>
              </a:rPr>
              <a:t>, suggest that monetary policy is appropriately </a:t>
            </a:r>
            <a:r>
              <a:rPr lang="en-US" sz="2000" dirty="0" smtClean="0">
                <a:latin typeface="+mj-lt"/>
                <a:cs typeface="Times New Roman" pitchFamily="18" charset="0"/>
              </a:rPr>
              <a:t>positioned </a:t>
            </a:r>
            <a:r>
              <a:rPr lang="en-US" sz="2000" dirty="0" smtClean="0">
                <a:latin typeface="+mj-lt"/>
                <a:cs typeface="Times New Roman" pitchFamily="18" charset="0"/>
              </a:rPr>
              <a:t>today in light of prevailing inflation and utilization </a:t>
            </a:r>
            <a:r>
              <a:rPr lang="en-US" sz="2000" dirty="0" smtClean="0">
                <a:latin typeface="+mj-lt"/>
                <a:cs typeface="Times New Roman" pitchFamily="18" charset="0"/>
              </a:rPr>
              <a:t>rates</a:t>
            </a:r>
            <a:r>
              <a:rPr lang="en-US" sz="2000" dirty="0" smtClean="0">
                <a:latin typeface="+mj-lt"/>
                <a:cs typeface="Times New Roman" pitchFamily="18" charset="0"/>
              </a:rPr>
              <a:t>” (p. 37).</a:t>
            </a:r>
          </a:p>
          <a:p>
            <a:pPr marL="0" lvl="3" indent="-274320" defTabSz="274320">
              <a:spcBef>
                <a:spcPts val="0"/>
              </a:spcBef>
              <a:buFont typeface="Arial" pitchFamily="34" charset="0"/>
              <a:buChar char="•"/>
              <a:defRPr/>
            </a:pPr>
            <a:endParaRPr lang="en-US" dirty="0" smtClean="0">
              <a:latin typeface="+mj-lt"/>
              <a:cs typeface="Times New Roman" pitchFamily="18" charset="0"/>
            </a:endParaRPr>
          </a:p>
          <a:p>
            <a:pPr indent="-274320" defTabSz="274320">
              <a:spcBef>
                <a:spcPts val="0"/>
              </a:spcBef>
              <a:defRPr/>
            </a:pPr>
            <a:r>
              <a:rPr lang="en-US" sz="2000" dirty="0" smtClean="0">
                <a:latin typeface="+mj-lt"/>
                <a:cs typeface="Times New Roman" pitchFamily="18" charset="0"/>
              </a:rPr>
              <a:t>Governor Meyer, February 1997:  “We should build in that </a:t>
            </a:r>
            <a:r>
              <a:rPr lang="en-US" sz="2000" dirty="0" err="1" smtClean="0">
                <a:latin typeface="+mj-lt"/>
                <a:cs typeface="Times New Roman" pitchFamily="18" charset="0"/>
              </a:rPr>
              <a:t>procyclicality</a:t>
            </a:r>
            <a:r>
              <a:rPr lang="en-US" sz="2000" dirty="0" smtClean="0">
                <a:latin typeface="+mj-lt"/>
                <a:cs typeface="Times New Roman" pitchFamily="18" charset="0"/>
              </a:rPr>
              <a:t> of interest rates that would occur normally, for example, under a monetary growth rule with a stable money demand function or under a Taylor rule” (p. 109).</a:t>
            </a:r>
          </a:p>
          <a:p>
            <a:endParaRPr lang="en-US" sz="2000" dirty="0">
              <a:latin typeface="+mj-lt"/>
            </a:endParaRPr>
          </a:p>
        </p:txBody>
      </p:sp>
      <p:sp>
        <p:nvSpPr>
          <p:cNvPr id="4" name="Slide Number Placeholder 3"/>
          <p:cNvSpPr>
            <a:spLocks noGrp="1"/>
          </p:cNvSpPr>
          <p:nvPr>
            <p:ph type="sldNum" sz="quarter" idx="12"/>
          </p:nvPr>
        </p:nvSpPr>
        <p:spPr/>
        <p:txBody>
          <a:bodyPr/>
          <a:lstStyle/>
          <a:p>
            <a:pPr>
              <a:defRPr/>
            </a:pPr>
            <a:fld id="{2B93B5B2-8FDD-4A9C-8AEF-5EF8F7400AC9}"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D Template Plain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Board of Directors Template</Template>
  <TotalTime>283</TotalTime>
  <Words>1662</Words>
  <Application>Microsoft Office PowerPoint</Application>
  <PresentationFormat>On-screen Show (4:3)</PresentationFormat>
  <Paragraphs>191</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BOD Template Plainv2</vt:lpstr>
      <vt:lpstr> The Taylor Rule and the Practice of Central Banking</vt:lpstr>
      <vt:lpstr>The Taylor Rule and the Practice of Central Banking</vt:lpstr>
      <vt:lpstr>Outline</vt:lpstr>
      <vt:lpstr>Policy environment before the Taylor Rule</vt:lpstr>
      <vt:lpstr>Changes started taking place in the early 1990s</vt:lpstr>
      <vt:lpstr>Why was the TR so influential?</vt:lpstr>
      <vt:lpstr>Why was the TR so influential?</vt:lpstr>
      <vt:lpstr>Impact on the FOMC – A guide for policy</vt:lpstr>
      <vt:lpstr>Governors Meyer, Gramlich, and President Parry were also early adopters:</vt:lpstr>
      <vt:lpstr>Governors Meyer, Gramlich, and President Parry were also early adopters:</vt:lpstr>
      <vt:lpstr>Governors Meyer, Gramlich, and President Parry were also early adopters:</vt:lpstr>
      <vt:lpstr>Impact on the FOMC – A framework for analyzing issues </vt:lpstr>
      <vt:lpstr>Impact on the FOMC – A framework for analyzing issues </vt:lpstr>
      <vt:lpstr>TR since 2003</vt:lpstr>
      <vt:lpstr>Impact on the ECB</vt:lpstr>
      <vt:lpstr>Impact on the ECB</vt:lpstr>
      <vt:lpstr>Bank of Japan</vt:lpstr>
      <vt:lpstr>Bank of Japan</vt:lpstr>
      <vt:lpstr>Bank of England</vt:lpstr>
      <vt:lpstr>Other Central Banks</vt:lpstr>
      <vt:lpstr>Summary</vt:lpstr>
      <vt:lpstr>Slide 22</vt:lpstr>
    </vt:vector>
  </TitlesOfParts>
  <Company>Research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Ethan Struby</dc:creator>
  <cp:lastModifiedBy>Ethan Struby</cp:lastModifiedBy>
  <cp:revision>34</cp:revision>
  <dcterms:created xsi:type="dcterms:W3CDTF">2010-06-15T20:28:45Z</dcterms:created>
  <dcterms:modified xsi:type="dcterms:W3CDTF">2010-06-17T21:47:05Z</dcterms:modified>
</cp:coreProperties>
</file>